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64" r:id="rId2"/>
    <p:sldId id="256" r:id="rId3"/>
    <p:sldId id="259" r:id="rId4"/>
    <p:sldId id="258" r:id="rId5"/>
    <p:sldId id="262" r:id="rId6"/>
    <p:sldId id="260" r:id="rId7"/>
    <p:sldId id="268" r:id="rId8"/>
    <p:sldId id="267" r:id="rId9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99FF"/>
    <a:srgbClr val="FFCCFF"/>
    <a:srgbClr val="CC6600"/>
    <a:srgbClr val="99FFCC"/>
    <a:srgbClr val="FFFFCC"/>
    <a:srgbClr val="FFFF66"/>
    <a:srgbClr val="FFFF00"/>
    <a:srgbClr val="CCCCFF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475669-31DB-4B1C-8ACA-AABC22B8AEC1}" type="datetimeFigureOut">
              <a:rPr lang="en-GB" smtClean="0"/>
              <a:pPr/>
              <a:t>18/06/2024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F47F5F-CC23-4B78-8A31-53A59F4B327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30B30-56B1-4A8D-87F4-FD2465471528}" type="datetimeFigureOut">
              <a:rPr lang="en-GB" smtClean="0"/>
              <a:pPr/>
              <a:t>18/06/2024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3324CE-F2CF-4549-B507-0FBD1DBA2FC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/>
              <a:t>  NOT like GCSE  </a:t>
            </a:r>
          </a:p>
          <a:p>
            <a:pPr>
              <a:buFontTx/>
              <a:buChar char="-"/>
            </a:pPr>
            <a:r>
              <a:rPr lang="en-GB" dirty="0"/>
              <a:t>  -  Need to commit from the start</a:t>
            </a:r>
          </a:p>
          <a:p>
            <a:pPr>
              <a:buFontTx/>
              <a:buChar char="-"/>
            </a:pPr>
            <a:r>
              <a:rPr lang="en-GB" dirty="0"/>
              <a:t>   +  Time to develop</a:t>
            </a:r>
            <a:r>
              <a:rPr lang="en-GB" baseline="0" dirty="0"/>
              <a:t> into an A-level student before exams</a:t>
            </a:r>
          </a:p>
          <a:p>
            <a:pPr>
              <a:buFontTx/>
              <a:buChar char="-"/>
            </a:pPr>
            <a:r>
              <a:rPr lang="en-GB" baseline="0" dirty="0"/>
              <a:t>        Less time wasted doing 2 sets of exams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324CE-F2CF-4549-B507-0FBD1DBA2FCB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324CE-F2CF-4549-B507-0FBD1DBA2FCB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French* - francophone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324CE-F2CF-4549-B507-0FBD1DBA2FCB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French* - francophone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324CE-F2CF-4549-B507-0FBD1DBA2FCB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ECBC-8EDA-42D7-862D-C12A5AAA80F1}" type="datetimeFigureOut">
              <a:rPr lang="en-GB" smtClean="0"/>
              <a:pPr/>
              <a:t>18/06/2024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79535-2213-4EA8-9024-BE35B1BA4BC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ECBC-8EDA-42D7-862D-C12A5AAA80F1}" type="datetimeFigureOut">
              <a:rPr lang="en-GB" smtClean="0"/>
              <a:pPr/>
              <a:t>18/06/2024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79535-2213-4EA8-9024-BE35B1BA4BC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ECBC-8EDA-42D7-862D-C12A5AAA80F1}" type="datetimeFigureOut">
              <a:rPr lang="en-GB" smtClean="0"/>
              <a:pPr/>
              <a:t>18/06/2024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79535-2213-4EA8-9024-BE35B1BA4BC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ECBC-8EDA-42D7-862D-C12A5AAA80F1}" type="datetimeFigureOut">
              <a:rPr lang="en-GB" smtClean="0"/>
              <a:pPr/>
              <a:t>18/06/2024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79535-2213-4EA8-9024-BE35B1BA4BC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ECBC-8EDA-42D7-862D-C12A5AAA80F1}" type="datetimeFigureOut">
              <a:rPr lang="en-GB" smtClean="0"/>
              <a:pPr/>
              <a:t>18/06/2024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79535-2213-4EA8-9024-BE35B1BA4BC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ECBC-8EDA-42D7-862D-C12A5AAA80F1}" type="datetimeFigureOut">
              <a:rPr lang="en-GB" smtClean="0"/>
              <a:pPr/>
              <a:t>18/06/2024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79535-2213-4EA8-9024-BE35B1BA4BC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ECBC-8EDA-42D7-862D-C12A5AAA80F1}" type="datetimeFigureOut">
              <a:rPr lang="en-GB" smtClean="0"/>
              <a:pPr/>
              <a:t>18/06/2024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79535-2213-4EA8-9024-BE35B1BA4BC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ECBC-8EDA-42D7-862D-C12A5AAA80F1}" type="datetimeFigureOut">
              <a:rPr lang="en-GB" smtClean="0"/>
              <a:pPr/>
              <a:t>18/06/2024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79535-2213-4EA8-9024-BE35B1BA4BC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ECBC-8EDA-42D7-862D-C12A5AAA80F1}" type="datetimeFigureOut">
              <a:rPr lang="en-GB" smtClean="0"/>
              <a:pPr/>
              <a:t>18/06/2024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79535-2213-4EA8-9024-BE35B1BA4BC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ECBC-8EDA-42D7-862D-C12A5AAA80F1}" type="datetimeFigureOut">
              <a:rPr lang="en-GB" smtClean="0"/>
              <a:pPr/>
              <a:t>18/06/2024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79535-2213-4EA8-9024-BE35B1BA4BC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ECBC-8EDA-42D7-862D-C12A5AAA80F1}" type="datetimeFigureOut">
              <a:rPr lang="en-GB" smtClean="0"/>
              <a:pPr/>
              <a:t>18/06/2024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79535-2213-4EA8-9024-BE35B1BA4BC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2ECBC-8EDA-42D7-862D-C12A5AAA80F1}" type="datetimeFigureOut">
              <a:rPr lang="en-GB" smtClean="0"/>
              <a:pPr/>
              <a:t>18/06/2024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79535-2213-4EA8-9024-BE35B1BA4BC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rhone-alpesolidaires.org/files/styles/large/public/bienvenue_logo_prune_transparent-02_1.png?itok=-bbSbQt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8846321" cy="60486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81756" y="244995"/>
            <a:ext cx="6120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itchFamily="66" charset="0"/>
              </a:rPr>
              <a:t>A-Level and AS  French</a:t>
            </a:r>
          </a:p>
        </p:txBody>
      </p:sp>
      <p:pic>
        <p:nvPicPr>
          <p:cNvPr id="11268" name="Picture 4" descr="https://s-media-cache-ak0.pinimg.com/236x/82/ff/30/82ff3042d143b05f788a10e0826cc1e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4365104"/>
            <a:ext cx="2247900" cy="2247901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99182" y="2212122"/>
            <a:ext cx="536396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A two-year course for A level, </a:t>
            </a:r>
          </a:p>
          <a:p>
            <a:r>
              <a:rPr lang="en-GB" sz="2800" dirty="0">
                <a:latin typeface="Comic Sans MS" pitchFamily="66" charset="0"/>
              </a:rPr>
              <a:t>a one-year course for AS</a:t>
            </a:r>
          </a:p>
        </p:txBody>
      </p:sp>
      <p:pic>
        <p:nvPicPr>
          <p:cNvPr id="11274" name="Picture 10" descr="https://s-media-cache-ak0.pinimg.com/564x/4d/5b/a6/4d5ba6a69bae008fa654b4516db69c25.jpg"/>
          <p:cNvPicPr>
            <a:picLocks noChangeAspect="1" noChangeArrowheads="1"/>
          </p:cNvPicPr>
          <p:nvPr/>
        </p:nvPicPr>
        <p:blipFill>
          <a:blip r:embed="rId4" cstate="print"/>
          <a:srcRect l="21447" t="30829" r="24937" b="10193"/>
          <a:stretch>
            <a:fillRect/>
          </a:stretch>
        </p:blipFill>
        <p:spPr bwMode="auto">
          <a:xfrm>
            <a:off x="0" y="49211"/>
            <a:ext cx="1477086" cy="1440160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99182" y="3841884"/>
            <a:ext cx="5761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A refreshing change from GCSE 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9182" y="5229200"/>
            <a:ext cx="484940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Spontaneous, relevant, fun, </a:t>
            </a:r>
          </a:p>
          <a:p>
            <a:r>
              <a:rPr lang="en-GB" sz="2800" dirty="0">
                <a:latin typeface="Comic Sans MS" pitchFamily="66" charset="0"/>
              </a:rPr>
              <a:t>thorough and satisfying…</a:t>
            </a:r>
          </a:p>
        </p:txBody>
      </p:sp>
      <p:pic>
        <p:nvPicPr>
          <p:cNvPr id="10" name="Picture 6" descr="http://www.kids-world-travel-guide.com/images/xfrench_food_macarons_shutterstock_62967172-2.jpg.pagespeed.ic.1_Cll_AGWX.jpg">
            <a:extLst>
              <a:ext uri="{FF2B5EF4-FFF2-40B4-BE49-F238E27FC236}">
                <a16:creationId xmlns:a16="http://schemas.microsoft.com/office/drawing/2014/main" id="{029A0238-8B2A-0CE1-91CB-9607A8CF63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11461" y="43562"/>
            <a:ext cx="1832539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28" y="476672"/>
            <a:ext cx="196880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New skills:</a:t>
            </a:r>
          </a:p>
          <a:p>
            <a:endParaRPr lang="en-GB" sz="2800" dirty="0">
              <a:latin typeface="Comic Sans MS" pitchFamily="66" charset="0"/>
            </a:endParaRPr>
          </a:p>
        </p:txBody>
      </p:sp>
      <p:grpSp>
        <p:nvGrpSpPr>
          <p:cNvPr id="2" name="Group 17"/>
          <p:cNvGrpSpPr/>
          <p:nvPr/>
        </p:nvGrpSpPr>
        <p:grpSpPr>
          <a:xfrm>
            <a:off x="107504" y="3645024"/>
            <a:ext cx="2160240" cy="2088232"/>
            <a:chOff x="467544" y="1700808"/>
            <a:chExt cx="2160240" cy="2088232"/>
          </a:xfrm>
          <a:solidFill>
            <a:srgbClr val="CCECFF"/>
          </a:solidFill>
        </p:grpSpPr>
        <p:sp>
          <p:nvSpPr>
            <p:cNvPr id="4" name="Oval 3"/>
            <p:cNvSpPr/>
            <p:nvPr/>
          </p:nvSpPr>
          <p:spPr>
            <a:xfrm>
              <a:off x="467544" y="1700808"/>
              <a:ext cx="2160240" cy="208823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33395" y="2348880"/>
              <a:ext cx="2015295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400" dirty="0">
                  <a:latin typeface="Comic Sans MS" pitchFamily="66" charset="0"/>
                </a:rPr>
                <a:t>Independent</a:t>
              </a:r>
            </a:p>
            <a:p>
              <a:pPr algn="ctr"/>
              <a:r>
                <a:rPr lang="en-GB" sz="2400" dirty="0">
                  <a:latin typeface="Comic Sans MS" pitchFamily="66" charset="0"/>
                </a:rPr>
                <a:t>Research</a:t>
              </a:r>
            </a:p>
            <a:p>
              <a:pPr algn="ctr"/>
              <a:r>
                <a:rPr lang="en-GB" sz="2400" dirty="0">
                  <a:latin typeface="Comic Sans MS" pitchFamily="66" charset="0"/>
                </a:rPr>
                <a:t>(A-Level)</a:t>
              </a:r>
            </a:p>
          </p:txBody>
        </p:sp>
      </p:grpSp>
      <p:grpSp>
        <p:nvGrpSpPr>
          <p:cNvPr id="18" name="Group 19"/>
          <p:cNvGrpSpPr/>
          <p:nvPr/>
        </p:nvGrpSpPr>
        <p:grpSpPr>
          <a:xfrm>
            <a:off x="2339752" y="1268760"/>
            <a:ext cx="2160240" cy="2088232"/>
            <a:chOff x="4355976" y="1700808"/>
            <a:chExt cx="2160240" cy="2088232"/>
          </a:xfrm>
          <a:solidFill>
            <a:srgbClr val="FFCCFF"/>
          </a:solidFill>
        </p:grpSpPr>
        <p:sp>
          <p:nvSpPr>
            <p:cNvPr id="6" name="Oval 5"/>
            <p:cNvSpPr/>
            <p:nvPr/>
          </p:nvSpPr>
          <p:spPr>
            <a:xfrm>
              <a:off x="4355976" y="1700808"/>
              <a:ext cx="2160240" cy="208823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499992" y="1988840"/>
              <a:ext cx="1946367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>
                  <a:latin typeface="Comic Sans MS" pitchFamily="66" charset="0"/>
                </a:rPr>
                <a:t> Expressing </a:t>
              </a:r>
            </a:p>
            <a:p>
              <a:r>
                <a:rPr lang="en-GB" sz="2400" i="1" dirty="0">
                  <a:latin typeface="Comic Sans MS" pitchFamily="66" charset="0"/>
                </a:rPr>
                <a:t>your</a:t>
              </a:r>
              <a:r>
                <a:rPr lang="en-GB" sz="2400" dirty="0">
                  <a:latin typeface="Comic Sans MS" pitchFamily="66" charset="0"/>
                </a:rPr>
                <a:t> ideas</a:t>
              </a:r>
            </a:p>
            <a:p>
              <a:r>
                <a:rPr lang="en-GB" sz="2400" dirty="0">
                  <a:latin typeface="Comic Sans MS" pitchFamily="66" charset="0"/>
                </a:rPr>
                <a:t>(in speaking </a:t>
              </a:r>
            </a:p>
            <a:p>
              <a:r>
                <a:rPr lang="en-GB" sz="2400" dirty="0">
                  <a:latin typeface="Comic Sans MS" pitchFamily="66" charset="0"/>
                </a:rPr>
                <a:t>  &amp; writing)</a:t>
              </a:r>
            </a:p>
          </p:txBody>
        </p:sp>
      </p:grpSp>
      <p:grpSp>
        <p:nvGrpSpPr>
          <p:cNvPr id="19" name="Group 22"/>
          <p:cNvGrpSpPr/>
          <p:nvPr/>
        </p:nvGrpSpPr>
        <p:grpSpPr>
          <a:xfrm>
            <a:off x="2411760" y="3645024"/>
            <a:ext cx="2160240" cy="2088232"/>
            <a:chOff x="827584" y="4509120"/>
            <a:chExt cx="2160240" cy="2088232"/>
          </a:xfrm>
        </p:grpSpPr>
        <p:sp>
          <p:nvSpPr>
            <p:cNvPr id="5" name="Oval 4"/>
            <p:cNvSpPr/>
            <p:nvPr/>
          </p:nvSpPr>
          <p:spPr>
            <a:xfrm>
              <a:off x="827584" y="4509120"/>
              <a:ext cx="2160240" cy="208823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25914" y="4941168"/>
              <a:ext cx="1899879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400" dirty="0">
                  <a:latin typeface="Comic Sans MS" pitchFamily="66" charset="0"/>
                </a:rPr>
                <a:t>Translating:</a:t>
              </a:r>
            </a:p>
            <a:p>
              <a:pPr algn="ctr"/>
              <a:r>
                <a:rPr lang="en-GB" sz="2400" dirty="0">
                  <a:latin typeface="Comic Sans MS" pitchFamily="66" charset="0"/>
                </a:rPr>
                <a:t>Fr </a:t>
              </a:r>
              <a:r>
                <a:rPr lang="en-GB" sz="2400" dirty="0">
                  <a:latin typeface="Comic Sans MS" pitchFamily="66" charset="0"/>
                  <a:sym typeface="Wingdings" pitchFamily="2" charset="2"/>
                </a:rPr>
                <a:t> Eng</a:t>
              </a:r>
            </a:p>
            <a:p>
              <a:pPr algn="ctr"/>
              <a:r>
                <a:rPr lang="en-GB" sz="2400" dirty="0">
                  <a:latin typeface="Comic Sans MS" pitchFamily="66" charset="0"/>
                  <a:sym typeface="Wingdings" pitchFamily="2" charset="2"/>
                </a:rPr>
                <a:t>Eng  Fr</a:t>
              </a:r>
              <a:endParaRPr lang="en-GB" sz="2400" dirty="0">
                <a:latin typeface="Comic Sans MS" pitchFamily="66" charset="0"/>
              </a:endParaRPr>
            </a:p>
          </p:txBody>
        </p:sp>
      </p:grpSp>
      <p:grpSp>
        <p:nvGrpSpPr>
          <p:cNvPr id="20" name="Group 21"/>
          <p:cNvGrpSpPr/>
          <p:nvPr/>
        </p:nvGrpSpPr>
        <p:grpSpPr>
          <a:xfrm>
            <a:off x="4716016" y="3645024"/>
            <a:ext cx="2160240" cy="2088232"/>
            <a:chOff x="6012160" y="4320480"/>
            <a:chExt cx="2160240" cy="2088232"/>
          </a:xfrm>
          <a:solidFill>
            <a:srgbClr val="9999FF"/>
          </a:solidFill>
        </p:grpSpPr>
        <p:sp>
          <p:nvSpPr>
            <p:cNvPr id="7" name="Oval 6"/>
            <p:cNvSpPr/>
            <p:nvPr/>
          </p:nvSpPr>
          <p:spPr>
            <a:xfrm>
              <a:off x="6012160" y="4320480"/>
              <a:ext cx="2160240" cy="208823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112347" y="5154959"/>
              <a:ext cx="1988045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400" dirty="0">
                  <a:latin typeface="Comic Sans MS" pitchFamily="66" charset="0"/>
                </a:rPr>
                <a:t>Summarising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2843808" y="1268760"/>
            <a:ext cx="5832648" cy="2088232"/>
            <a:chOff x="1547664" y="4005064"/>
            <a:chExt cx="5832648" cy="2088232"/>
          </a:xfrm>
        </p:grpSpPr>
        <p:sp>
          <p:nvSpPr>
            <p:cNvPr id="12" name="Oval 11"/>
            <p:cNvSpPr/>
            <p:nvPr/>
          </p:nvSpPr>
          <p:spPr>
            <a:xfrm>
              <a:off x="3347864" y="4005064"/>
              <a:ext cx="2160240" cy="2088232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547664" y="4509120"/>
              <a:ext cx="583264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itchFamily="66" charset="0"/>
                </a:rPr>
                <a:t>Upgrading  </a:t>
              </a:r>
            </a:p>
            <a:p>
              <a:pPr algn="ctr"/>
              <a:r>
                <a:rPr lang="en-GB" sz="2400" dirty="0">
                  <a:latin typeface="Comic Sans MS" pitchFamily="66" charset="0"/>
                </a:rPr>
                <a:t>your </a:t>
              </a:r>
            </a:p>
            <a:p>
              <a:pPr algn="ctr"/>
              <a:r>
                <a:rPr lang="en-GB" sz="2400" dirty="0">
                  <a:latin typeface="Comic Sans MS" pitchFamily="66" charset="0"/>
                </a:rPr>
                <a:t>grammar</a:t>
              </a:r>
            </a:p>
          </p:txBody>
        </p:sp>
      </p:grpSp>
      <p:grpSp>
        <p:nvGrpSpPr>
          <p:cNvPr id="22" name="Group 23"/>
          <p:cNvGrpSpPr/>
          <p:nvPr/>
        </p:nvGrpSpPr>
        <p:grpSpPr>
          <a:xfrm>
            <a:off x="6948264" y="1268760"/>
            <a:ext cx="2160240" cy="2088232"/>
            <a:chOff x="6983760" y="2780928"/>
            <a:chExt cx="2160240" cy="2088232"/>
          </a:xfrm>
        </p:grpSpPr>
        <p:sp>
          <p:nvSpPr>
            <p:cNvPr id="13" name="Oval 12"/>
            <p:cNvSpPr/>
            <p:nvPr/>
          </p:nvSpPr>
          <p:spPr>
            <a:xfrm>
              <a:off x="6983760" y="2780928"/>
              <a:ext cx="2160240" cy="2088232"/>
            </a:xfrm>
            <a:prstGeom prst="ellipse">
              <a:avLst/>
            </a:prstGeom>
            <a:solidFill>
              <a:srgbClr val="CCFF99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343800" y="3236783"/>
              <a:ext cx="1492716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400" dirty="0">
                  <a:latin typeface="Comic Sans MS" pitchFamily="66" charset="0"/>
                </a:rPr>
                <a:t>Learning </a:t>
              </a:r>
            </a:p>
            <a:p>
              <a:pPr algn="ctr"/>
              <a:r>
                <a:rPr lang="en-GB" sz="2400" dirty="0">
                  <a:latin typeface="Comic Sans MS" pitchFamily="66" charset="0"/>
                </a:rPr>
                <a:t>about </a:t>
              </a:r>
            </a:p>
            <a:p>
              <a:pPr algn="ctr"/>
              <a:r>
                <a:rPr lang="en-GB" sz="2400" dirty="0">
                  <a:latin typeface="Comic Sans MS" pitchFamily="66" charset="0"/>
                </a:rPr>
                <a:t>France</a:t>
              </a:r>
            </a:p>
          </p:txBody>
        </p:sp>
      </p:grpSp>
      <p:grpSp>
        <p:nvGrpSpPr>
          <p:cNvPr id="23" name="Group 18"/>
          <p:cNvGrpSpPr/>
          <p:nvPr/>
        </p:nvGrpSpPr>
        <p:grpSpPr>
          <a:xfrm>
            <a:off x="-972616" y="1268760"/>
            <a:ext cx="4248472" cy="2088232"/>
            <a:chOff x="1619672" y="116632"/>
            <a:chExt cx="4248472" cy="2088232"/>
          </a:xfrm>
        </p:grpSpPr>
        <p:sp>
          <p:nvSpPr>
            <p:cNvPr id="16" name="Oval 15"/>
            <p:cNvSpPr/>
            <p:nvPr/>
          </p:nvSpPr>
          <p:spPr>
            <a:xfrm>
              <a:off x="2627784" y="116632"/>
              <a:ext cx="2160240" cy="2088232"/>
            </a:xfrm>
            <a:prstGeom prst="ellipse">
              <a:avLst/>
            </a:prstGeom>
            <a:solidFill>
              <a:srgbClr val="FFFFC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619672" y="548680"/>
              <a:ext cx="424847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>
                  <a:latin typeface="Comic Sans MS" pitchFamily="66" charset="0"/>
                </a:rPr>
                <a:t>Lots of</a:t>
              </a:r>
            </a:p>
            <a:p>
              <a:pPr algn="ctr"/>
              <a:r>
                <a:rPr lang="en-GB" sz="2400" dirty="0">
                  <a:latin typeface="Comic Sans MS" pitchFamily="66" charset="0"/>
                </a:rPr>
                <a:t>spontaneous</a:t>
              </a:r>
            </a:p>
            <a:p>
              <a:pPr algn="ctr"/>
              <a:r>
                <a:rPr lang="en-GB" sz="2400" dirty="0">
                  <a:latin typeface="Comic Sans MS" pitchFamily="66" charset="0"/>
                </a:rPr>
                <a:t>speaking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6948264" y="3645024"/>
            <a:ext cx="2160240" cy="2088232"/>
            <a:chOff x="6839744" y="2636912"/>
            <a:chExt cx="2160240" cy="2088232"/>
          </a:xfrm>
          <a:solidFill>
            <a:srgbClr val="99FFCC"/>
          </a:solidFill>
        </p:grpSpPr>
        <p:sp>
          <p:nvSpPr>
            <p:cNvPr id="25" name="Oval 24"/>
            <p:cNvSpPr/>
            <p:nvPr/>
          </p:nvSpPr>
          <p:spPr>
            <a:xfrm>
              <a:off x="6839744" y="2636912"/>
              <a:ext cx="2160240" cy="2088232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844049" y="2924944"/>
              <a:ext cx="2114681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400" dirty="0">
                  <a:latin typeface="Comic Sans MS" pitchFamily="66" charset="0"/>
                </a:rPr>
                <a:t>Studying </a:t>
              </a:r>
            </a:p>
            <a:p>
              <a:pPr algn="ctr"/>
              <a:r>
                <a:rPr lang="en-GB" sz="2400" dirty="0">
                  <a:latin typeface="Comic Sans MS" pitchFamily="66" charset="0"/>
                </a:rPr>
                <a:t>set texts: </a:t>
              </a:r>
            </a:p>
            <a:p>
              <a:pPr algn="ctr"/>
              <a:r>
                <a:rPr lang="en-GB" sz="2400" dirty="0">
                  <a:latin typeface="Comic Sans MS" pitchFamily="66" charset="0"/>
                </a:rPr>
                <a:t>film (AS &amp; A)</a:t>
              </a:r>
            </a:p>
            <a:p>
              <a:pPr algn="ctr"/>
              <a:r>
                <a:rPr lang="en-GB" sz="2400" dirty="0">
                  <a:latin typeface="Comic Sans MS" pitchFamily="66" charset="0"/>
                </a:rPr>
                <a:t>Book (A)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4644008" y="0"/>
            <a:ext cx="4824536" cy="70294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4644008" y="0"/>
            <a:ext cx="0" cy="767747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563888" y="188640"/>
            <a:ext cx="1944216" cy="52322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itchFamily="66" charset="0"/>
              </a:rPr>
              <a:t>Themes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15616" y="476672"/>
            <a:ext cx="1944216" cy="523220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itchFamily="66" charset="0"/>
              </a:rPr>
              <a:t>Year 12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96136" y="476672"/>
            <a:ext cx="1944216" cy="523220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itchFamily="66" charset="0"/>
              </a:rPr>
              <a:t>Year 13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3625" y="1340768"/>
            <a:ext cx="4251484" cy="400110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solidFill>
                  <a:srgbClr val="0000FF"/>
                </a:solidFill>
                <a:latin typeface="Comic Sans MS" pitchFamily="66" charset="0"/>
              </a:rPr>
              <a:t>Current trends in French* society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94503" y="1340768"/>
            <a:ext cx="41777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solidFill>
                  <a:srgbClr val="0000FF"/>
                </a:solidFill>
                <a:latin typeface="Comic Sans MS" pitchFamily="66" charset="0"/>
              </a:rPr>
              <a:t>Current issues in French* society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71629" y="1844824"/>
            <a:ext cx="4297972" cy="400110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latin typeface="Comic Sans MS" pitchFamily="66" charset="0"/>
              </a:rPr>
              <a:t>- La </a:t>
            </a:r>
            <a:r>
              <a:rPr lang="en-GB" sz="2000" dirty="0" err="1">
                <a:latin typeface="Comic Sans MS" pitchFamily="66" charset="0"/>
              </a:rPr>
              <a:t>famille</a:t>
            </a:r>
            <a:r>
              <a:rPr lang="en-GB" sz="2000" dirty="0">
                <a:latin typeface="Comic Sans MS" pitchFamily="66" charset="0"/>
              </a:rPr>
              <a:t> en </a:t>
            </a:r>
            <a:r>
              <a:rPr lang="en-GB" sz="2000" dirty="0" err="1">
                <a:latin typeface="Comic Sans MS" pitchFamily="66" charset="0"/>
              </a:rPr>
              <a:t>voie</a:t>
            </a:r>
            <a:r>
              <a:rPr lang="en-GB" sz="2000" dirty="0">
                <a:latin typeface="Comic Sans MS" pitchFamily="66" charset="0"/>
              </a:rPr>
              <a:t> de </a:t>
            </a:r>
            <a:r>
              <a:rPr lang="en-GB" sz="2000" dirty="0" err="1">
                <a:latin typeface="Comic Sans MS" pitchFamily="66" charset="0"/>
              </a:rPr>
              <a:t>changement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30012" y="2462466"/>
            <a:ext cx="2597186" cy="400110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latin typeface="Comic Sans MS" pitchFamily="66" charset="0"/>
              </a:rPr>
              <a:t>- La “Cyber-</a:t>
            </a:r>
            <a:r>
              <a:rPr lang="en-GB" sz="2000" dirty="0" err="1">
                <a:latin typeface="Comic Sans MS" pitchFamily="66" charset="0"/>
              </a:rPr>
              <a:t>société</a:t>
            </a:r>
            <a:r>
              <a:rPr lang="en-GB" sz="2000" dirty="0">
                <a:latin typeface="Comic Sans MS" pitchFamily="66" charset="0"/>
              </a:rPr>
              <a:t>”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0012" y="3080108"/>
            <a:ext cx="3278462" cy="400110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latin typeface="Comic Sans MS" pitchFamily="66" charset="0"/>
              </a:rPr>
              <a:t>- Le </a:t>
            </a:r>
            <a:r>
              <a:rPr lang="en-GB" sz="2000" dirty="0" err="1">
                <a:latin typeface="Comic Sans MS" pitchFamily="66" charset="0"/>
              </a:rPr>
              <a:t>bénévolat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1600" dirty="0">
                <a:latin typeface="Comic Sans MS" pitchFamily="66" charset="0"/>
              </a:rPr>
              <a:t>(volunteering)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685625" y="1844824"/>
            <a:ext cx="4350871" cy="400110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latin typeface="Comic Sans MS" pitchFamily="66" charset="0"/>
              </a:rPr>
              <a:t>- Les </a:t>
            </a:r>
            <a:r>
              <a:rPr lang="en-GB" sz="2000" dirty="0" err="1">
                <a:latin typeface="Comic Sans MS" pitchFamily="66" charset="0"/>
              </a:rPr>
              <a:t>positifs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d’une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société</a:t>
            </a:r>
            <a:r>
              <a:rPr lang="en-GB" sz="2000" dirty="0">
                <a:latin typeface="Comic Sans MS" pitchFamily="66" charset="0"/>
              </a:rPr>
              <a:t> diverse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644008" y="2462466"/>
            <a:ext cx="4257897" cy="400110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latin typeface="Comic Sans MS" pitchFamily="66" charset="0"/>
              </a:rPr>
              <a:t>- </a:t>
            </a:r>
            <a:r>
              <a:rPr lang="en-GB" sz="2000" dirty="0" err="1">
                <a:latin typeface="Comic Sans MS" pitchFamily="66" charset="0"/>
              </a:rPr>
              <a:t>Quelle</a:t>
            </a:r>
            <a:r>
              <a:rPr lang="en-GB" sz="2000" dirty="0">
                <a:latin typeface="Comic Sans MS" pitchFamily="66" charset="0"/>
              </a:rPr>
              <a:t> vie pour les </a:t>
            </a:r>
            <a:r>
              <a:rPr lang="en-GB" sz="2000" dirty="0" err="1">
                <a:latin typeface="Comic Sans MS" pitchFamily="66" charset="0"/>
              </a:rPr>
              <a:t>marginalisés</a:t>
            </a:r>
            <a:r>
              <a:rPr lang="en-GB" sz="2000" dirty="0">
                <a:latin typeface="Comic Sans MS" pitchFamily="66" charset="0"/>
              </a:rPr>
              <a:t>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644008" y="3080108"/>
            <a:ext cx="4206601" cy="400110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latin typeface="Comic Sans MS" pitchFamily="66" charset="0"/>
              </a:rPr>
              <a:t>- Comment on </a:t>
            </a:r>
            <a:r>
              <a:rPr lang="en-GB" sz="2000" dirty="0" err="1">
                <a:latin typeface="Comic Sans MS" pitchFamily="66" charset="0"/>
              </a:rPr>
              <a:t>traite</a:t>
            </a:r>
            <a:r>
              <a:rPr lang="en-GB" sz="2000" dirty="0">
                <a:latin typeface="Comic Sans MS" pitchFamily="66" charset="0"/>
              </a:rPr>
              <a:t> les </a:t>
            </a:r>
            <a:r>
              <a:rPr lang="en-GB" sz="2000" dirty="0" err="1">
                <a:latin typeface="Comic Sans MS" pitchFamily="66" charset="0"/>
              </a:rPr>
              <a:t>criminels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7504" y="3933056"/>
            <a:ext cx="3381055" cy="400110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solidFill>
                  <a:srgbClr val="0000FF"/>
                </a:solidFill>
                <a:latin typeface="Comic Sans MS" pitchFamily="66" charset="0"/>
              </a:rPr>
              <a:t>Artistic culture in France*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860032" y="3933056"/>
            <a:ext cx="3002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solidFill>
                  <a:srgbClr val="0000FF"/>
                </a:solidFill>
                <a:latin typeface="Comic Sans MS" pitchFamily="66" charset="0"/>
              </a:rPr>
              <a:t>Aspects of political life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-20924" y="4437112"/>
            <a:ext cx="4554452" cy="646331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pPr algn="ctr">
              <a:buFontTx/>
              <a:buChar char="-"/>
            </a:pPr>
            <a:r>
              <a:rPr lang="en-GB" sz="2000" dirty="0" err="1">
                <a:latin typeface="Comic Sans MS" pitchFamily="66" charset="0"/>
              </a:rPr>
              <a:t>Une</a:t>
            </a:r>
            <a:r>
              <a:rPr lang="en-GB" sz="2000" dirty="0">
                <a:latin typeface="Comic Sans MS" pitchFamily="66" charset="0"/>
              </a:rPr>
              <a:t> culture </a:t>
            </a:r>
            <a:r>
              <a:rPr lang="en-GB" sz="2000" dirty="0" err="1">
                <a:latin typeface="Comic Sans MS" pitchFamily="66" charset="0"/>
              </a:rPr>
              <a:t>fière</a:t>
            </a:r>
            <a:r>
              <a:rPr lang="en-GB" sz="2000" dirty="0">
                <a:latin typeface="Comic Sans MS" pitchFamily="66" charset="0"/>
              </a:rPr>
              <a:t> de son </a:t>
            </a:r>
            <a:r>
              <a:rPr lang="en-GB" sz="2000" dirty="0" err="1">
                <a:latin typeface="Comic Sans MS" pitchFamily="66" charset="0"/>
              </a:rPr>
              <a:t>patrimoine</a:t>
            </a:r>
            <a:endParaRPr lang="en-GB" sz="2000" dirty="0">
              <a:latin typeface="Comic Sans MS" pitchFamily="66" charset="0"/>
            </a:endParaRPr>
          </a:p>
          <a:p>
            <a:r>
              <a:rPr lang="en-GB" sz="1600" dirty="0">
                <a:latin typeface="Comic Sans MS" pitchFamily="66" charset="0"/>
              </a:rPr>
              <a:t>  (A culture proud of its heritage)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-108520" y="5313402"/>
            <a:ext cx="4767652" cy="400110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latin typeface="Comic Sans MS" pitchFamily="66" charset="0"/>
              </a:rPr>
              <a:t>- </a:t>
            </a:r>
            <a:r>
              <a:rPr lang="en-GB" sz="2000" dirty="0" err="1">
                <a:latin typeface="Comic Sans MS" pitchFamily="66" charset="0"/>
              </a:rPr>
              <a:t>Musique</a:t>
            </a:r>
            <a:r>
              <a:rPr lang="en-GB" sz="2000" dirty="0">
                <a:latin typeface="Comic Sans MS" pitchFamily="66" charset="0"/>
              </a:rPr>
              <a:t> francophone </a:t>
            </a:r>
            <a:r>
              <a:rPr lang="en-GB" sz="2000" dirty="0" err="1">
                <a:latin typeface="Comic Sans MS" pitchFamily="66" charset="0"/>
              </a:rPr>
              <a:t>contemporaine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-36512" y="6125234"/>
            <a:ext cx="1537601" cy="400110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latin typeface="Comic Sans MS" pitchFamily="66" charset="0"/>
              </a:rPr>
              <a:t>- Le </a:t>
            </a:r>
            <a:r>
              <a:rPr lang="en-GB" sz="2000" dirty="0" err="1">
                <a:latin typeface="Comic Sans MS" pitchFamily="66" charset="0"/>
              </a:rPr>
              <a:t>cinéma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674277" y="4437112"/>
            <a:ext cx="4357283" cy="707886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en-GB" sz="2000" dirty="0">
                <a:latin typeface="Comic Sans MS" pitchFamily="66" charset="0"/>
              </a:rPr>
              <a:t>Les </a:t>
            </a:r>
            <a:r>
              <a:rPr lang="en-GB" sz="2000" dirty="0" err="1">
                <a:latin typeface="Comic Sans MS" pitchFamily="66" charset="0"/>
              </a:rPr>
              <a:t>ados</a:t>
            </a:r>
            <a:r>
              <a:rPr lang="en-GB" sz="2000" dirty="0">
                <a:latin typeface="Comic Sans MS" pitchFamily="66" charset="0"/>
              </a:rPr>
              <a:t> et </a:t>
            </a:r>
            <a:r>
              <a:rPr lang="en-GB" sz="2000" dirty="0" err="1">
                <a:latin typeface="Comic Sans MS" pitchFamily="66" charset="0"/>
              </a:rPr>
              <a:t>l’engagement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politique</a:t>
            </a:r>
            <a:endParaRPr lang="en-GB" sz="2000" dirty="0">
              <a:latin typeface="Comic Sans MS" pitchFamily="66" charset="0"/>
            </a:endParaRPr>
          </a:p>
          <a:p>
            <a:r>
              <a:rPr lang="en-GB" sz="2000" dirty="0">
                <a:latin typeface="Comic Sans MS" pitchFamily="66" charset="0"/>
              </a:rPr>
              <a:t>  </a:t>
            </a:r>
            <a:r>
              <a:rPr lang="en-GB" sz="1600" dirty="0">
                <a:latin typeface="Comic Sans MS" pitchFamily="66" charset="0"/>
              </a:rPr>
              <a:t>(Young people &amp; political commitment)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704734" y="5313402"/>
            <a:ext cx="3313728" cy="707886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pPr algn="ctr">
              <a:buFontTx/>
              <a:buChar char="-"/>
            </a:pPr>
            <a:r>
              <a:rPr lang="en-GB" sz="2000" dirty="0">
                <a:latin typeface="Comic Sans MS" pitchFamily="66" charset="0"/>
              </a:rPr>
              <a:t>Manifestations et </a:t>
            </a:r>
            <a:r>
              <a:rPr lang="en-GB" sz="2000" dirty="0" err="1">
                <a:latin typeface="Comic Sans MS" pitchFamily="66" charset="0"/>
              </a:rPr>
              <a:t>grèves</a:t>
            </a:r>
            <a:endParaRPr lang="en-GB" sz="2000" dirty="0">
              <a:latin typeface="Comic Sans MS" pitchFamily="66" charset="0"/>
            </a:endParaRPr>
          </a:p>
          <a:p>
            <a:r>
              <a:rPr lang="en-GB" sz="2000" dirty="0">
                <a:latin typeface="Comic Sans MS" pitchFamily="66" charset="0"/>
              </a:rPr>
              <a:t>  </a:t>
            </a:r>
            <a:r>
              <a:rPr lang="en-GB" sz="1600" dirty="0">
                <a:latin typeface="Comic Sans MS" pitchFamily="66" charset="0"/>
              </a:rPr>
              <a:t>(Demonstrations &amp; strikes)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674277" y="6125234"/>
            <a:ext cx="3659977" cy="400110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latin typeface="Comic Sans MS" pitchFamily="66" charset="0"/>
              </a:rPr>
              <a:t>- La </a:t>
            </a:r>
            <a:r>
              <a:rPr lang="en-GB" sz="2000" dirty="0" err="1">
                <a:latin typeface="Comic Sans MS" pitchFamily="66" charset="0"/>
              </a:rPr>
              <a:t>politique</a:t>
            </a:r>
            <a:r>
              <a:rPr lang="en-GB" sz="2000" dirty="0">
                <a:latin typeface="Comic Sans MS" pitchFamily="66" charset="0"/>
              </a:rPr>
              <a:t> et </a:t>
            </a:r>
            <a:r>
              <a:rPr lang="en-GB" sz="2000" dirty="0" err="1">
                <a:latin typeface="Comic Sans MS" pitchFamily="66" charset="0"/>
              </a:rPr>
              <a:t>l’immigration</a:t>
            </a:r>
            <a:endParaRPr lang="en-GB" sz="2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516729" y="327759"/>
            <a:ext cx="3385863" cy="707886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solidFill>
                  <a:srgbClr val="0000FF"/>
                </a:solidFill>
                <a:latin typeface="Comic Sans MS" pitchFamily="66" charset="0"/>
              </a:rPr>
              <a:t>Study of a French film</a:t>
            </a:r>
          </a:p>
          <a:p>
            <a:pPr algn="ctr"/>
            <a:r>
              <a:rPr lang="en-GB" sz="2000" dirty="0">
                <a:solidFill>
                  <a:srgbClr val="0000FF"/>
                </a:solidFill>
                <a:latin typeface="Comic Sans MS" pitchFamily="66" charset="0"/>
              </a:rPr>
              <a:t>(AS &amp; A-level essay paper)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4881" y="4115892"/>
            <a:ext cx="29690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solidFill>
                  <a:srgbClr val="0000FF"/>
                </a:solidFill>
                <a:latin typeface="Comic Sans MS" pitchFamily="66" charset="0"/>
              </a:rPr>
              <a:t>Study of a French text</a:t>
            </a:r>
          </a:p>
          <a:p>
            <a:pPr algn="ctr"/>
            <a:r>
              <a:rPr lang="en-GB" sz="2000" dirty="0">
                <a:solidFill>
                  <a:srgbClr val="0000FF"/>
                </a:solidFill>
                <a:latin typeface="Comic Sans MS" pitchFamily="66" charset="0"/>
              </a:rPr>
              <a:t>(A-level essay paper)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697240" y="2204864"/>
            <a:ext cx="38218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solidFill>
                  <a:srgbClr val="0000FF"/>
                </a:solidFill>
                <a:latin typeface="Comic Sans MS" pitchFamily="66" charset="0"/>
              </a:rPr>
              <a:t>Independent research project</a:t>
            </a:r>
          </a:p>
          <a:p>
            <a:pPr algn="ctr"/>
            <a:r>
              <a:rPr lang="en-GB" sz="2000" dirty="0">
                <a:solidFill>
                  <a:srgbClr val="0000FF"/>
                </a:solidFill>
                <a:latin typeface="Comic Sans MS" pitchFamily="66" charset="0"/>
              </a:rPr>
              <a:t>(for A-level speaking exam)</a:t>
            </a:r>
          </a:p>
        </p:txBody>
      </p:sp>
      <p:pic>
        <p:nvPicPr>
          <p:cNvPr id="22530" name="Picture 2" descr="http://www.showfilmfirst.com/wp-content/uploads/2015/01/Au-Revoir-Les-Enfant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088739"/>
            <a:ext cx="1882843" cy="2664296"/>
          </a:xfrm>
          <a:prstGeom prst="rect">
            <a:avLst/>
          </a:prstGeom>
          <a:noFill/>
        </p:spPr>
      </p:pic>
      <p:pic>
        <p:nvPicPr>
          <p:cNvPr id="22534" name="Picture 6" descr="http://www.livredepoche.com/sites/default/files/styles/cover_book_focus/public/media/imgArticle/LGFLIVREDEPOCHE/2015/9782253124801-001-T.jpeg?itok=X49TGEU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24335">
            <a:off x="1653862" y="4994731"/>
            <a:ext cx="1000562" cy="1616909"/>
          </a:xfrm>
          <a:prstGeom prst="rect">
            <a:avLst/>
          </a:prstGeom>
          <a:noFill/>
        </p:spPr>
      </p:pic>
      <p:sp>
        <p:nvSpPr>
          <p:cNvPr id="33" name="TextBox 32"/>
          <p:cNvSpPr txBox="1"/>
          <p:nvPr/>
        </p:nvSpPr>
        <p:spPr>
          <a:xfrm>
            <a:off x="4439367" y="3717032"/>
            <a:ext cx="2196435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latin typeface="Comic Sans MS" pitchFamily="66" charset="0"/>
              </a:rPr>
              <a:t>New Wave films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635802" y="3717032"/>
            <a:ext cx="2098651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latin typeface="Comic Sans MS" pitchFamily="66" charset="0"/>
              </a:rPr>
              <a:t>Riots of May 68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768492" y="4109010"/>
            <a:ext cx="2499402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latin typeface="Comic Sans MS" pitchFamily="66" charset="0"/>
              </a:rPr>
              <a:t>The Impressionists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283874" y="4109010"/>
            <a:ext cx="1579278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latin typeface="Comic Sans MS" pitchFamily="66" charset="0"/>
              </a:rPr>
              <a:t>Marie Curie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907610" y="4509120"/>
            <a:ext cx="1829347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000">
                <a:latin typeface="Comic Sans MS" pitchFamily="66" charset="0"/>
              </a:rPr>
              <a:t>National Rally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726288" y="4496314"/>
            <a:ext cx="1904689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000">
                <a:latin typeface="Comic Sans MS" pitchFamily="66" charset="0"/>
              </a:rPr>
              <a:t>French cuisine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823480" y="4901098"/>
            <a:ext cx="4068743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latin typeface="Comic Sans MS" pitchFamily="66" charset="0"/>
              </a:rPr>
              <a:t>Algerian War of Independence…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9BF08C4-F783-1CE3-287E-91A1F1CAC11F}"/>
              </a:ext>
            </a:extLst>
          </p:cNvPr>
          <p:cNvSpPr txBox="1"/>
          <p:nvPr/>
        </p:nvSpPr>
        <p:spPr>
          <a:xfrm>
            <a:off x="3786308" y="3210055"/>
            <a:ext cx="4379725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Comic Sans MS" pitchFamily="66" charset="0"/>
              </a:rPr>
              <a:t>             </a:t>
            </a:r>
            <a:r>
              <a:rPr lang="en-US" sz="2000">
                <a:solidFill>
                  <a:srgbClr val="0000FF"/>
                </a:solidFill>
                <a:latin typeface="Comic Sans MS" pitchFamily="66" charset="0"/>
              </a:rPr>
              <a:t> You choose your own topic</a:t>
            </a:r>
          </a:p>
          <a:p>
            <a:endParaRPr lang="en-US" sz="1200">
              <a:solidFill>
                <a:srgbClr val="0000FF"/>
              </a:solidFill>
              <a:latin typeface="Comic Sans MS" pitchFamily="66" charset="0"/>
            </a:endParaRPr>
          </a:p>
          <a:p>
            <a:r>
              <a:rPr lang="en-US" sz="2000">
                <a:solidFill>
                  <a:srgbClr val="0000FF"/>
                </a:solidFill>
                <a:latin typeface="Comic Sans MS" pitchFamily="66" charset="0"/>
              </a:rPr>
              <a:t>e.g.</a:t>
            </a:r>
            <a:endParaRPr lang="fr-FR" sz="2000" dirty="0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1" grpId="0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99502" y="116632"/>
            <a:ext cx="6292107" cy="584775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Examination structure: A-level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8366" y="1183977"/>
            <a:ext cx="1212191" cy="46166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400" dirty="0">
                <a:latin typeface="Comic Sans MS" pitchFamily="66" charset="0"/>
              </a:rPr>
              <a:t>Paper 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8366" y="3416225"/>
            <a:ext cx="1261884" cy="46166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400" dirty="0">
                <a:latin typeface="Comic Sans MS" pitchFamily="66" charset="0"/>
              </a:rPr>
              <a:t>Paper 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8366" y="4725144"/>
            <a:ext cx="1261885" cy="46166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400" dirty="0">
                <a:latin typeface="Comic Sans MS" pitchFamily="66" charset="0"/>
              </a:rPr>
              <a:t>Paper 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28544" y="1183977"/>
            <a:ext cx="1127232" cy="46166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1600" dirty="0">
                <a:latin typeface="Comic Sans MS" pitchFamily="66" charset="0"/>
              </a:rPr>
              <a:t>2½ hours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75656" y="3416225"/>
            <a:ext cx="994182" cy="46166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1600" dirty="0">
                <a:latin typeface="Comic Sans MS" pitchFamily="66" charset="0"/>
              </a:rPr>
              <a:t>2 hours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75656" y="4725144"/>
            <a:ext cx="1795684" cy="46166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1600" dirty="0">
                <a:latin typeface="Comic Sans MS" pitchFamily="66" charset="0"/>
              </a:rPr>
              <a:t>16-18 minutes(!)</a:t>
            </a:r>
          </a:p>
        </p:txBody>
      </p:sp>
      <p:sp>
        <p:nvSpPr>
          <p:cNvPr id="9" name="TextBox 8"/>
          <p:cNvSpPr txBox="1"/>
          <p:nvPr/>
        </p:nvSpPr>
        <p:spPr>
          <a:xfrm flipH="1">
            <a:off x="179512" y="1688033"/>
            <a:ext cx="9243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Listening  </a:t>
            </a:r>
            <a:r>
              <a:rPr lang="en-GB" sz="1600" dirty="0">
                <a:latin typeface="Comic Sans MS" pitchFamily="66" charset="0"/>
              </a:rPr>
              <a:t>(inc. writing a summary in French)</a:t>
            </a:r>
          </a:p>
          <a:p>
            <a:r>
              <a:rPr lang="en-GB" sz="2000" dirty="0">
                <a:latin typeface="Comic Sans MS" pitchFamily="66" charset="0"/>
              </a:rPr>
              <a:t>Reading</a:t>
            </a:r>
          </a:p>
          <a:p>
            <a:r>
              <a:rPr lang="en-GB" sz="2000" dirty="0">
                <a:latin typeface="Comic Sans MS" pitchFamily="66" charset="0"/>
              </a:rPr>
              <a:t>Translation into English</a:t>
            </a:r>
          </a:p>
          <a:p>
            <a:r>
              <a:rPr lang="en-GB" sz="2000" dirty="0">
                <a:latin typeface="Comic Sans MS" pitchFamily="66" charset="0"/>
              </a:rPr>
              <a:t>Translation into French</a:t>
            </a:r>
          </a:p>
        </p:txBody>
      </p:sp>
      <p:sp>
        <p:nvSpPr>
          <p:cNvPr id="10" name="TextBox 9"/>
          <p:cNvSpPr txBox="1"/>
          <p:nvPr/>
        </p:nvSpPr>
        <p:spPr>
          <a:xfrm flipH="1">
            <a:off x="179512" y="3892986"/>
            <a:ext cx="92433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Two essays: one on the film and one on the text</a:t>
            </a:r>
          </a:p>
        </p:txBody>
      </p:sp>
      <p:sp>
        <p:nvSpPr>
          <p:cNvPr id="11" name="TextBox 10"/>
          <p:cNvSpPr txBox="1"/>
          <p:nvPr/>
        </p:nvSpPr>
        <p:spPr>
          <a:xfrm flipH="1">
            <a:off x="179512" y="5186809"/>
            <a:ext cx="9243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Speaking</a:t>
            </a:r>
          </a:p>
          <a:p>
            <a:r>
              <a:rPr lang="en-GB" sz="2000" dirty="0">
                <a:latin typeface="Comic Sans MS" pitchFamily="66" charset="0"/>
              </a:rPr>
              <a:t>Stimulus card to discuss, based on a sub-topic</a:t>
            </a:r>
          </a:p>
          <a:p>
            <a:r>
              <a:rPr lang="en-GB" sz="2000" dirty="0">
                <a:latin typeface="Comic Sans MS" pitchFamily="66" charset="0"/>
              </a:rPr>
              <a:t>Present &amp; discuss your research project </a:t>
            </a:r>
          </a:p>
          <a:p>
            <a:endParaRPr lang="en-GB" sz="20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6835" y="116632"/>
            <a:ext cx="6577442" cy="584775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Examination structure: AS-level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8366" y="1183977"/>
            <a:ext cx="1212191" cy="46166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400" dirty="0">
                <a:latin typeface="Comic Sans MS" pitchFamily="66" charset="0"/>
              </a:rPr>
              <a:t>Paper 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8366" y="3212976"/>
            <a:ext cx="1261884" cy="46166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400" dirty="0">
                <a:latin typeface="Comic Sans MS" pitchFamily="66" charset="0"/>
              </a:rPr>
              <a:t>Paper 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8366" y="4725144"/>
            <a:ext cx="1261885" cy="461665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400" dirty="0">
                <a:latin typeface="Comic Sans MS" pitchFamily="66" charset="0"/>
              </a:rPr>
              <a:t>Paper 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44575" y="1183977"/>
            <a:ext cx="1095172" cy="46166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1600" dirty="0">
                <a:latin typeface="Comic Sans MS" pitchFamily="66" charset="0"/>
              </a:rPr>
              <a:t>1¼ hours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25162" y="3212976"/>
            <a:ext cx="1095172" cy="46166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1600" dirty="0">
                <a:latin typeface="Comic Sans MS" pitchFamily="66" charset="0"/>
              </a:rPr>
              <a:t>1½ hours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75656" y="4725144"/>
            <a:ext cx="1795684" cy="46166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1600" dirty="0">
                <a:latin typeface="Comic Sans MS" pitchFamily="66" charset="0"/>
              </a:rPr>
              <a:t>12-14 minutes(!)</a:t>
            </a:r>
          </a:p>
        </p:txBody>
      </p:sp>
      <p:sp>
        <p:nvSpPr>
          <p:cNvPr id="9" name="TextBox 8"/>
          <p:cNvSpPr txBox="1"/>
          <p:nvPr/>
        </p:nvSpPr>
        <p:spPr>
          <a:xfrm flipH="1">
            <a:off x="179512" y="1688033"/>
            <a:ext cx="9243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Listening  </a:t>
            </a:r>
            <a:r>
              <a:rPr lang="en-GB" sz="1600" dirty="0">
                <a:latin typeface="Comic Sans MS" pitchFamily="66" charset="0"/>
              </a:rPr>
              <a:t>(inc. writing a summary in French)</a:t>
            </a:r>
          </a:p>
          <a:p>
            <a:r>
              <a:rPr lang="en-GB" sz="2000" dirty="0">
                <a:latin typeface="Comic Sans MS" pitchFamily="66" charset="0"/>
              </a:rPr>
              <a:t>Reading</a:t>
            </a:r>
          </a:p>
          <a:p>
            <a:r>
              <a:rPr lang="en-GB" sz="2000" dirty="0">
                <a:latin typeface="Comic Sans MS" pitchFamily="66" charset="0"/>
              </a:rPr>
              <a:t>Translation into English</a:t>
            </a:r>
          </a:p>
          <a:p>
            <a:endParaRPr lang="en-GB" sz="2000" dirty="0"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flipH="1">
            <a:off x="179512" y="3689737"/>
            <a:ext cx="92433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Translation into French </a:t>
            </a:r>
          </a:p>
          <a:p>
            <a:r>
              <a:rPr lang="en-GB" sz="2000" dirty="0">
                <a:latin typeface="Comic Sans MS" pitchFamily="66" charset="0"/>
              </a:rPr>
              <a:t>One essay on the film </a:t>
            </a:r>
          </a:p>
        </p:txBody>
      </p:sp>
      <p:sp>
        <p:nvSpPr>
          <p:cNvPr id="11" name="TextBox 10"/>
          <p:cNvSpPr txBox="1"/>
          <p:nvPr/>
        </p:nvSpPr>
        <p:spPr>
          <a:xfrm flipH="1">
            <a:off x="179512" y="5186809"/>
            <a:ext cx="92433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Speaking</a:t>
            </a:r>
          </a:p>
          <a:p>
            <a:r>
              <a:rPr lang="en-GB" sz="2000" dirty="0">
                <a:latin typeface="Comic Sans MS" pitchFamily="66" charset="0"/>
              </a:rPr>
              <a:t>Two stimulus cards to discuss, based on sub-topics</a:t>
            </a:r>
          </a:p>
          <a:p>
            <a:endParaRPr lang="en-GB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55886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58216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all" spc="0" normalizeH="0" baseline="0" noProof="0" dirty="0">
              <a:ln>
                <a:noFill/>
              </a:ln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8" name="Text Placeholder 2"/>
          <p:cNvSpPr txBox="1">
            <a:spLocks/>
          </p:cNvSpPr>
          <p:nvPr/>
        </p:nvSpPr>
        <p:spPr>
          <a:xfrm>
            <a:off x="64312" y="980728"/>
            <a:ext cx="4754880" cy="64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Get talking!  </a:t>
            </a:r>
          </a:p>
        </p:txBody>
      </p:sp>
      <p:sp>
        <p:nvSpPr>
          <p:cNvPr id="9" name="Content Placeholder 3"/>
          <p:cNvSpPr txBox="1">
            <a:spLocks/>
          </p:cNvSpPr>
          <p:nvPr/>
        </p:nvSpPr>
        <p:spPr>
          <a:xfrm>
            <a:off x="58216" y="2455168"/>
            <a:ext cx="4754880" cy="32918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82880" marR="0" lvl="0" indent="-18288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Char char="§"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omic Sans MS" pitchFamily="66" charset="0"/>
            </a:endParaRPr>
          </a:p>
        </p:txBody>
      </p:sp>
      <p:sp>
        <p:nvSpPr>
          <p:cNvPr id="10" name="Text Placeholder 4"/>
          <p:cNvSpPr txBox="1">
            <a:spLocks/>
          </p:cNvSpPr>
          <p:nvPr/>
        </p:nvSpPr>
        <p:spPr>
          <a:xfrm>
            <a:off x="4788024" y="980728"/>
            <a:ext cx="4754880" cy="64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Revise your grammar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7544" y="332656"/>
            <a:ext cx="5976316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en-GB" sz="3200" cap="all" dirty="0">
                <a:latin typeface="Comic Sans MS" pitchFamily="66" charset="0"/>
              </a:rPr>
              <a:t>Top tips…..( </a:t>
            </a:r>
            <a:r>
              <a:rPr lang="en-GB" sz="2400" dirty="0" err="1">
                <a:latin typeface="Comic Sans MS" pitchFamily="66" charset="0"/>
              </a:rPr>
              <a:t>avant</a:t>
            </a:r>
            <a:r>
              <a:rPr lang="en-GB" sz="2400" dirty="0">
                <a:latin typeface="Comic Sans MS" pitchFamily="66" charset="0"/>
              </a:rPr>
              <a:t> de commencer</a:t>
            </a:r>
            <a:r>
              <a:rPr lang="en-GB" sz="2400" cap="all" dirty="0">
                <a:latin typeface="Comic Sans MS" pitchFamily="66" charset="0"/>
              </a:rPr>
              <a:t>!)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5001" y="1561435"/>
            <a:ext cx="41649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Practise listening to and speaking</a:t>
            </a:r>
          </a:p>
          <a:p>
            <a:r>
              <a:rPr lang="en-GB" sz="2000" dirty="0">
                <a:latin typeface="Comic Sans MS" pitchFamily="66" charset="0"/>
              </a:rPr>
              <a:t>as  much French as you can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5001" y="2492896"/>
            <a:ext cx="441499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The course is all about spontaneous</a:t>
            </a:r>
          </a:p>
          <a:p>
            <a:r>
              <a:rPr lang="en-GB" sz="2000" dirty="0">
                <a:latin typeface="Comic Sans MS" pitchFamily="66" charset="0"/>
              </a:rPr>
              <a:t>use of language, so practise,</a:t>
            </a:r>
          </a:p>
          <a:p>
            <a:r>
              <a:rPr lang="en-GB" sz="2000" dirty="0">
                <a:latin typeface="Comic Sans MS" pitchFamily="66" charset="0"/>
              </a:rPr>
              <a:t>practise, practise!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5001" y="3645024"/>
            <a:ext cx="41376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Don’t be afraid to make mistakes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5001" y="4330169"/>
            <a:ext cx="425789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Talk at home about what’s going </a:t>
            </a:r>
          </a:p>
          <a:p>
            <a:r>
              <a:rPr lang="en-GB" sz="2000" dirty="0">
                <a:latin typeface="Comic Sans MS" pitchFamily="66" charset="0"/>
              </a:rPr>
              <a:t>on in the news, here and overseas.</a:t>
            </a:r>
          </a:p>
          <a:p>
            <a:r>
              <a:rPr lang="en-GB" sz="2000" dirty="0">
                <a:latin typeface="Comic Sans MS" pitchFamily="66" charset="0"/>
              </a:rPr>
              <a:t>Keep up with what’s happening in </a:t>
            </a:r>
          </a:p>
          <a:p>
            <a:r>
              <a:rPr lang="en-GB" sz="2000" dirty="0">
                <a:latin typeface="Comic Sans MS" pitchFamily="66" charset="0"/>
              </a:rPr>
              <a:t>France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5001" y="5797713"/>
            <a:ext cx="413927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Develop your opinions so you can</a:t>
            </a:r>
          </a:p>
          <a:p>
            <a:r>
              <a:rPr lang="en-GB" sz="2000" dirty="0">
                <a:latin typeface="Comic Sans MS" pitchFamily="66" charset="0"/>
              </a:rPr>
              <a:t>talk about a range of different </a:t>
            </a:r>
          </a:p>
          <a:p>
            <a:r>
              <a:rPr lang="en-GB" sz="2000" dirty="0">
                <a:latin typeface="Comic Sans MS" pitchFamily="66" charset="0"/>
              </a:rPr>
              <a:t>topics and write about them  too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46642" y="1700808"/>
            <a:ext cx="410561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There’s a list of Present </a:t>
            </a:r>
          </a:p>
          <a:p>
            <a:r>
              <a:rPr lang="en-GB" sz="2000" dirty="0">
                <a:latin typeface="Comic Sans MS" pitchFamily="66" charset="0"/>
              </a:rPr>
              <a:t>Tense verbs to learn  by heart.</a:t>
            </a:r>
          </a:p>
          <a:p>
            <a:r>
              <a:rPr lang="en-GB" sz="2000" dirty="0">
                <a:latin typeface="Comic Sans MS" pitchFamily="66" charset="0"/>
              </a:rPr>
              <a:t> Have a look on www.rhsvle.co.uk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788024" y="2924944"/>
            <a:ext cx="410400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Get a copy of the grammar book </a:t>
            </a:r>
          </a:p>
          <a:p>
            <a:r>
              <a:rPr lang="en-GB" sz="2000" dirty="0">
                <a:latin typeface="Comic Sans MS" pitchFamily="66" charset="0"/>
              </a:rPr>
              <a:t>and revise the basics over the </a:t>
            </a:r>
          </a:p>
          <a:p>
            <a:r>
              <a:rPr lang="en-GB" sz="2000" dirty="0">
                <a:latin typeface="Comic Sans MS" pitchFamily="66" charset="0"/>
              </a:rPr>
              <a:t>summer. </a:t>
            </a:r>
            <a:endParaRPr lang="en-GB" sz="800" dirty="0">
              <a:latin typeface="Comic Sans MS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736716" y="4193793"/>
            <a:ext cx="439735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You’ll find the start  of the course </a:t>
            </a:r>
          </a:p>
          <a:p>
            <a:r>
              <a:rPr lang="en-GB" sz="2000" b="1" dirty="0">
                <a:latin typeface="Comic Sans MS" pitchFamily="66" charset="0"/>
              </a:rPr>
              <a:t>much</a:t>
            </a:r>
            <a:r>
              <a:rPr lang="en-GB" sz="2000" dirty="0">
                <a:latin typeface="Comic Sans MS" pitchFamily="66" charset="0"/>
              </a:rPr>
              <a:t> easier if  you have the </a:t>
            </a:r>
          </a:p>
          <a:p>
            <a:r>
              <a:rPr lang="en-GB" sz="2000" dirty="0">
                <a:solidFill>
                  <a:srgbClr val="0000FF"/>
                </a:solidFill>
                <a:latin typeface="Comic Sans MS" pitchFamily="66" charset="0"/>
              </a:rPr>
              <a:t>Present Tense, Perfect Tense </a:t>
            </a:r>
            <a:r>
              <a:rPr lang="en-GB" sz="2000" dirty="0">
                <a:latin typeface="Comic Sans MS" pitchFamily="66" charset="0"/>
              </a:rPr>
              <a:t>and</a:t>
            </a:r>
            <a:r>
              <a:rPr lang="en-GB" sz="2000" dirty="0">
                <a:solidFill>
                  <a:srgbClr val="0000FF"/>
                </a:solidFill>
                <a:latin typeface="Comic Sans MS" pitchFamily="66" charset="0"/>
              </a:rPr>
              <a:t> </a:t>
            </a:r>
          </a:p>
          <a:p>
            <a:r>
              <a:rPr lang="en-GB" sz="2000" dirty="0">
                <a:solidFill>
                  <a:srgbClr val="0000FF"/>
                </a:solidFill>
                <a:latin typeface="Comic Sans MS" pitchFamily="66" charset="0"/>
              </a:rPr>
              <a:t>Future Tense </a:t>
            </a:r>
            <a:r>
              <a:rPr lang="en-GB" sz="2000" dirty="0">
                <a:latin typeface="Comic Sans MS" pitchFamily="66" charset="0"/>
              </a:rPr>
              <a:t>under your belt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788024" y="5661248"/>
            <a:ext cx="35076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omic Sans MS" pitchFamily="66" charset="0"/>
              </a:rPr>
              <a:t>Adjectives</a:t>
            </a:r>
          </a:p>
          <a:p>
            <a:r>
              <a:rPr lang="en-GB" sz="2000" dirty="0">
                <a:latin typeface="Comic Sans MS" pitchFamily="66" charset="0"/>
              </a:rPr>
              <a:t>Learn the different endings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  <p:bldP spid="18" grpId="0"/>
      <p:bldP spid="19" grpId="0"/>
      <p:bldP spid="21" grpId="0"/>
      <p:bldP spid="22" grpId="0"/>
      <p:bldP spid="16" grpId="0"/>
      <p:bldP spid="2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400" dirty="0" smtClean="0">
            <a:latin typeface="Comic Sans MS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475</TotalTime>
  <Words>576</Words>
  <Application>Microsoft Office PowerPoint</Application>
  <PresentationFormat>On-screen Show (4:3)</PresentationFormat>
  <Paragraphs>136</Paragraphs>
  <Slides>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Comic Sans MS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 Strudwick</dc:creator>
  <cp:lastModifiedBy>Jo Strudwick</cp:lastModifiedBy>
  <cp:revision>69</cp:revision>
  <dcterms:created xsi:type="dcterms:W3CDTF">2016-06-27T14:24:52Z</dcterms:created>
  <dcterms:modified xsi:type="dcterms:W3CDTF">2024-06-18T15:06:16Z</dcterms:modified>
</cp:coreProperties>
</file>