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60" r:id="rId2"/>
    <p:sldId id="262" r:id="rId3"/>
    <p:sldId id="263" r:id="rId4"/>
    <p:sldId id="264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00CC"/>
    <a:srgbClr val="0000FF"/>
    <a:srgbClr val="009900"/>
    <a:srgbClr val="E46C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2604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282F-2470-47B0-97B6-300019456B2F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BEEDF-E839-4ABA-B5D1-0974A2365B7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6CC78-2A62-4599-BA6C-E0ABEA524EDE}" type="datetimeFigureOut">
              <a:rPr lang="en-US" smtClean="0"/>
              <a:pPr/>
              <a:t>4/27/2020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74181-28A7-4373-B2D6-336A6D9F28A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wlessfrench.com/" TargetMode="External"/><Relationship Id="rId2" Type="http://schemas.openxmlformats.org/officeDocument/2006/relationships/hyperlink" Target="http://www.languagesonline.org.uk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avoirs.rfi.fr/fr" TargetMode="External"/><Relationship Id="rId2" Type="http://schemas.openxmlformats.org/officeDocument/2006/relationships/hyperlink" Target="http://www.languagesonline.org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6832" y="111561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Lucky Dip</a:t>
            </a:r>
            <a:endParaRPr lang="en-GB" sz="36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4624" y="2483768"/>
            <a:ext cx="6979796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Print off the three following slides – in colour if possible. </a:t>
            </a:r>
          </a:p>
          <a:p>
            <a:r>
              <a:rPr lang="en-GB" sz="1600" dirty="0" smtClean="0"/>
              <a:t>Chop up the cards, fold in half and put into your lucky dip box</a:t>
            </a:r>
          </a:p>
          <a:p>
            <a:r>
              <a:rPr lang="en-GB" sz="1600" dirty="0" smtClean="0"/>
              <a:t>(For even greater suspense, you could ask someone to do this for you…)</a:t>
            </a:r>
          </a:p>
          <a:p>
            <a:r>
              <a:rPr lang="en-GB" sz="1600" dirty="0" smtClean="0"/>
              <a:t>Then pick out a card at random and complete the task set.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pPr algn="ctr"/>
            <a:r>
              <a:rPr lang="en-GB" sz="2000" dirty="0" smtClean="0">
                <a:solidFill>
                  <a:srgbClr val="009900"/>
                </a:solidFill>
              </a:rPr>
              <a:t>Green = Grammar</a:t>
            </a:r>
          </a:p>
          <a:p>
            <a:pPr algn="ctr"/>
            <a:endParaRPr lang="en-GB" sz="2000" dirty="0" smtClean="0"/>
          </a:p>
          <a:p>
            <a:pPr algn="ctr"/>
            <a:r>
              <a:rPr lang="en-GB" sz="2000" dirty="0" smtClean="0">
                <a:solidFill>
                  <a:srgbClr val="0000FF"/>
                </a:solidFill>
              </a:rPr>
              <a:t>Blue = Vocabulary</a:t>
            </a:r>
          </a:p>
          <a:p>
            <a:pPr algn="ctr"/>
            <a:endParaRPr lang="en-GB" sz="2000" dirty="0" smtClean="0"/>
          </a:p>
          <a:p>
            <a:pPr algn="ctr"/>
            <a:r>
              <a:rPr lang="en-GB" sz="2000" dirty="0" smtClean="0">
                <a:solidFill>
                  <a:srgbClr val="6600CC"/>
                </a:solidFill>
              </a:rPr>
              <a:t>Purple = Skills</a:t>
            </a:r>
          </a:p>
          <a:p>
            <a:pPr algn="ctr"/>
            <a:endParaRPr lang="en-GB" sz="2000" dirty="0" smtClean="0"/>
          </a:p>
          <a:p>
            <a:pPr algn="ctr"/>
            <a:r>
              <a:rPr lang="en-GB" sz="2000" dirty="0" smtClean="0">
                <a:solidFill>
                  <a:srgbClr val="FF33CC"/>
                </a:solidFill>
              </a:rPr>
              <a:t>Pink = Pronunciation</a:t>
            </a:r>
          </a:p>
          <a:p>
            <a:pPr algn="ctr"/>
            <a:endParaRPr lang="en-GB" sz="2000" dirty="0" smtClean="0">
              <a:solidFill>
                <a:srgbClr val="00B0F0"/>
              </a:solidFill>
            </a:endParaRPr>
          </a:p>
          <a:p>
            <a:endParaRPr lang="en-GB" sz="1600" dirty="0" smtClean="0">
              <a:solidFill>
                <a:srgbClr val="00B0F0"/>
              </a:solidFill>
            </a:endParaRPr>
          </a:p>
          <a:p>
            <a:endParaRPr lang="en-GB" sz="1600" dirty="0" smtClean="0">
              <a:solidFill>
                <a:srgbClr val="00B0F0"/>
              </a:solidFill>
            </a:endParaRPr>
          </a:p>
          <a:p>
            <a:pPr algn="ctr"/>
            <a:r>
              <a:rPr lang="en-GB" sz="3600" dirty="0" smtClean="0"/>
              <a:t>Bonne chance!</a:t>
            </a:r>
            <a:endParaRPr lang="en-GB" sz="3600" dirty="0" smtClean="0"/>
          </a:p>
        </p:txBody>
      </p:sp>
      <p:pic>
        <p:nvPicPr>
          <p:cNvPr id="4100" name="Picture 4" descr="DSA Summer Fayre 2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1248" y="0"/>
            <a:ext cx="1196752" cy="16895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76872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36504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76872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36504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276872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536504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6872" y="6084168"/>
            <a:ext cx="2232248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36504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0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276872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536504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0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276872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536504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-27384" y="107504"/>
            <a:ext cx="2188420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Learn the Present Tense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modal verbs off by heart:</a:t>
            </a:r>
          </a:p>
          <a:p>
            <a:endParaRPr lang="en-GB" sz="8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err="1" smtClean="0">
                <a:solidFill>
                  <a:srgbClr val="009900"/>
                </a:solidFill>
              </a:rPr>
              <a:t>vouloir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err="1" smtClean="0">
                <a:solidFill>
                  <a:srgbClr val="009900"/>
                </a:solidFill>
              </a:rPr>
              <a:t>pouvoir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devoir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savoir</a:t>
            </a:r>
            <a:endParaRPr lang="en-GB" sz="1300" dirty="0">
              <a:solidFill>
                <a:srgbClr val="0099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624" y="3258433"/>
            <a:ext cx="2050561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Think through the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FORMATION &amp; USAGE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rules of Simple Future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Tense &amp; then check in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your GCSE text book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73472" y="4791506"/>
            <a:ext cx="2207656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Brainstorm a list of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15 prepositions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(</a:t>
            </a:r>
            <a:r>
              <a:rPr lang="en-GB" sz="1300" dirty="0" err="1" smtClean="0">
                <a:solidFill>
                  <a:srgbClr val="009900"/>
                </a:solidFill>
              </a:rPr>
              <a:t>sur</a:t>
            </a:r>
            <a:r>
              <a:rPr lang="en-GB" sz="1300" dirty="0" smtClean="0">
                <a:solidFill>
                  <a:srgbClr val="009900"/>
                </a:solidFill>
              </a:rPr>
              <a:t>, </a:t>
            </a:r>
            <a:r>
              <a:rPr lang="en-GB" sz="1300" dirty="0" err="1" smtClean="0">
                <a:solidFill>
                  <a:srgbClr val="009900"/>
                </a:solidFill>
              </a:rPr>
              <a:t>dans</a:t>
            </a:r>
            <a:r>
              <a:rPr lang="en-GB" sz="1300" dirty="0" smtClean="0">
                <a:solidFill>
                  <a:srgbClr val="009900"/>
                </a:solidFill>
              </a:rPr>
              <a:t>, en face de…).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Then look up prepositions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and add another 5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624" y="7912531"/>
            <a:ext cx="2162772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Practise irregular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a</a:t>
            </a:r>
            <a:r>
              <a:rPr lang="en-GB" sz="1300" dirty="0" smtClean="0">
                <a:solidFill>
                  <a:srgbClr val="009900"/>
                </a:solidFill>
              </a:rPr>
              <a:t>djective </a:t>
            </a:r>
            <a:r>
              <a:rPr lang="en-GB" sz="1300" dirty="0" smtClean="0">
                <a:solidFill>
                  <a:srgbClr val="009900"/>
                </a:solidFill>
              </a:rPr>
              <a:t>a</a:t>
            </a:r>
            <a:r>
              <a:rPr lang="en-GB" sz="1300" dirty="0" smtClean="0">
                <a:solidFill>
                  <a:srgbClr val="009900"/>
                </a:solidFill>
              </a:rPr>
              <a:t>greement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on</a:t>
            </a:r>
          </a:p>
          <a:p>
            <a:pPr algn="ctr"/>
            <a:r>
              <a:rPr lang="en-GB" sz="1400" dirty="0" smtClean="0">
                <a:solidFill>
                  <a:srgbClr val="009900"/>
                </a:solidFill>
                <a:hlinkClick r:id="rId2"/>
              </a:rPr>
              <a:t> </a:t>
            </a:r>
            <a:r>
              <a:rPr lang="en-GB" sz="1200" dirty="0" smtClean="0">
                <a:solidFill>
                  <a:srgbClr val="009900"/>
                </a:solidFill>
                <a:hlinkClick r:id="rId2"/>
              </a:rPr>
              <a:t>www.languagesonline.org.uk</a:t>
            </a:r>
            <a:endParaRPr lang="en-GB" sz="1200" dirty="0" smtClean="0">
              <a:solidFill>
                <a:srgbClr val="0099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53136" y="6228184"/>
            <a:ext cx="2175596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  <a:hlinkClick r:id="rId3"/>
              </a:rPr>
              <a:t>www.lawlessfrench.com</a:t>
            </a:r>
            <a:endParaRPr lang="en-GB" sz="1300" dirty="0" smtClean="0">
              <a:solidFill>
                <a:srgbClr val="009900"/>
              </a:solidFill>
            </a:endParaRPr>
          </a:p>
          <a:p>
            <a:r>
              <a:rPr lang="en-GB" sz="1300" dirty="0" smtClean="0">
                <a:solidFill>
                  <a:srgbClr val="009900"/>
                </a:solidFill>
              </a:rPr>
              <a:t>is a great website.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Look for the lovely Laura </a:t>
            </a:r>
          </a:p>
          <a:p>
            <a:r>
              <a:rPr lang="en-GB" sz="1300" dirty="0" err="1" smtClean="0">
                <a:solidFill>
                  <a:srgbClr val="009900"/>
                </a:solidFill>
              </a:rPr>
              <a:t>Lawless’s</a:t>
            </a:r>
            <a:r>
              <a:rPr lang="en-GB" sz="1300" dirty="0" smtClean="0">
                <a:solidFill>
                  <a:srgbClr val="009900"/>
                </a:solidFill>
              </a:rPr>
              <a:t> lesson on the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construction </a:t>
            </a:r>
            <a:r>
              <a:rPr lang="en-GB" sz="1300" b="1" dirty="0" err="1" smtClean="0">
                <a:solidFill>
                  <a:srgbClr val="009900"/>
                </a:solidFill>
              </a:rPr>
              <a:t>venir</a:t>
            </a:r>
            <a:r>
              <a:rPr lang="en-GB" sz="1300" b="1" dirty="0" smtClean="0">
                <a:solidFill>
                  <a:srgbClr val="009900"/>
                </a:solidFill>
              </a:rPr>
              <a:t> de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(to have just)</a:t>
            </a:r>
          </a:p>
          <a:p>
            <a:endParaRPr lang="en-GB" sz="1300" dirty="0" smtClean="0">
              <a:solidFill>
                <a:srgbClr val="0099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81128" y="1628671"/>
            <a:ext cx="2249334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How do you form &amp; use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en + Present Participle?</a:t>
            </a:r>
          </a:p>
          <a:p>
            <a:pPr algn="ctr"/>
            <a:r>
              <a:rPr lang="en-GB" sz="1100" dirty="0" smtClean="0">
                <a:solidFill>
                  <a:srgbClr val="009900"/>
                </a:solidFill>
              </a:rPr>
              <a:t>(en </a:t>
            </a:r>
            <a:r>
              <a:rPr lang="en-GB" sz="1100" dirty="0" err="1" smtClean="0">
                <a:solidFill>
                  <a:srgbClr val="009900"/>
                </a:solidFill>
              </a:rPr>
              <a:t>faisant</a:t>
            </a:r>
            <a:r>
              <a:rPr lang="en-GB" sz="1100" dirty="0" smtClean="0">
                <a:solidFill>
                  <a:srgbClr val="009900"/>
                </a:solidFill>
              </a:rPr>
              <a:t> du ski</a:t>
            </a:r>
          </a:p>
          <a:p>
            <a:pPr algn="ctr"/>
            <a:r>
              <a:rPr lang="en-GB" sz="1100" dirty="0" smtClean="0">
                <a:solidFill>
                  <a:srgbClr val="009900"/>
                </a:solidFill>
              </a:rPr>
              <a:t>en </a:t>
            </a:r>
            <a:r>
              <a:rPr lang="en-GB" sz="1100" dirty="0" err="1" smtClean="0">
                <a:solidFill>
                  <a:srgbClr val="009900"/>
                </a:solidFill>
              </a:rPr>
              <a:t>mangeant</a:t>
            </a:r>
            <a:r>
              <a:rPr lang="en-GB" sz="1100" dirty="0" smtClean="0">
                <a:solidFill>
                  <a:srgbClr val="009900"/>
                </a:solidFill>
              </a:rPr>
              <a:t> des frites)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Look up the rules and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w</a:t>
            </a:r>
            <a:r>
              <a:rPr lang="en-GB" sz="1300" dirty="0" smtClean="0">
                <a:solidFill>
                  <a:srgbClr val="009900"/>
                </a:solidFill>
              </a:rPr>
              <a:t>rite 5 example sentences</a:t>
            </a:r>
          </a:p>
          <a:p>
            <a:endParaRPr lang="en-GB" sz="1300" dirty="0" smtClean="0">
              <a:solidFill>
                <a:srgbClr val="0099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348880" y="251520"/>
            <a:ext cx="2124299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Write a list of 10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countries</a:t>
            </a:r>
            <a:r>
              <a:rPr lang="en-GB" sz="1300" dirty="0" smtClean="0">
                <a:solidFill>
                  <a:srgbClr val="0000FF"/>
                </a:solidFill>
              </a:rPr>
              <a:t> </a:t>
            </a:r>
            <a:r>
              <a:rPr lang="en-GB" sz="1300" dirty="0" smtClean="0">
                <a:solidFill>
                  <a:srgbClr val="0000FF"/>
                </a:solidFill>
              </a:rPr>
              <a:t>(most are F,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which ones are M?) and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the nationalities (M &amp; F)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that go with them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8699" y="1935287"/>
            <a:ext cx="1608133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Brainstorm words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linked to cinema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and films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24723" y="3447455"/>
            <a:ext cx="187262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Can you come up with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20 different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time phrases?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0648" y="4887615"/>
            <a:ext cx="170751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Brainstorm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frequency phrases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(every day, often…)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03444" y="7687796"/>
            <a:ext cx="213792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Expressions with </a:t>
            </a:r>
            <a:r>
              <a:rPr lang="en-GB" sz="1300" dirty="0" err="1" smtClean="0">
                <a:solidFill>
                  <a:srgbClr val="0000FF"/>
                </a:solidFill>
              </a:rPr>
              <a:t>avoir</a:t>
            </a:r>
            <a:endParaRPr lang="en-GB" sz="1300" dirty="0" smtClean="0">
              <a:solidFill>
                <a:srgbClr val="0000FF"/>
              </a:solidFill>
            </a:endParaRPr>
          </a:p>
          <a:p>
            <a:r>
              <a:rPr lang="en-GB" sz="1300" dirty="0" smtClean="0">
                <a:solidFill>
                  <a:srgbClr val="0000FF"/>
                </a:solidFill>
              </a:rPr>
              <a:t>(</a:t>
            </a:r>
            <a:r>
              <a:rPr lang="en-GB" sz="1300" dirty="0" err="1" smtClean="0">
                <a:solidFill>
                  <a:srgbClr val="0000FF"/>
                </a:solidFill>
              </a:rPr>
              <a:t>j</a:t>
            </a:r>
            <a:r>
              <a:rPr lang="en-GB" sz="1300" dirty="0" err="1" smtClean="0">
                <a:solidFill>
                  <a:srgbClr val="0000FF"/>
                </a:solidFill>
              </a:rPr>
              <a:t>’ai</a:t>
            </a:r>
            <a:r>
              <a:rPr lang="en-GB" sz="1300" dirty="0" smtClean="0">
                <a:solidFill>
                  <a:srgbClr val="0000FF"/>
                </a:solidFill>
              </a:rPr>
              <a:t> </a:t>
            </a:r>
            <a:r>
              <a:rPr lang="en-GB" sz="1300" dirty="0" err="1" smtClean="0">
                <a:solidFill>
                  <a:srgbClr val="0000FF"/>
                </a:solidFill>
              </a:rPr>
              <a:t>faim</a:t>
            </a:r>
            <a:r>
              <a:rPr lang="en-GB" sz="1300" dirty="0" smtClean="0">
                <a:solidFill>
                  <a:srgbClr val="0000FF"/>
                </a:solidFill>
              </a:rPr>
              <a:t>, </a:t>
            </a:r>
            <a:r>
              <a:rPr lang="en-GB" sz="1300" dirty="0" err="1" smtClean="0">
                <a:solidFill>
                  <a:srgbClr val="0000FF"/>
                </a:solidFill>
              </a:rPr>
              <a:t>j’ai</a:t>
            </a:r>
            <a:r>
              <a:rPr lang="en-GB" sz="1300" dirty="0" smtClean="0">
                <a:solidFill>
                  <a:srgbClr val="0000FF"/>
                </a:solidFill>
              </a:rPr>
              <a:t> </a:t>
            </a:r>
            <a:r>
              <a:rPr lang="en-GB" sz="1300" dirty="0" err="1" smtClean="0">
                <a:solidFill>
                  <a:srgbClr val="0000FF"/>
                </a:solidFill>
              </a:rPr>
              <a:t>froid</a:t>
            </a:r>
            <a:r>
              <a:rPr lang="en-GB" sz="1300" dirty="0" smtClean="0">
                <a:solidFill>
                  <a:srgbClr val="0000FF"/>
                </a:solidFill>
              </a:rPr>
              <a:t>…)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Can you think of 8?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Find another 7 on</a:t>
            </a:r>
          </a:p>
          <a:p>
            <a:r>
              <a:rPr lang="en-GB" sz="1300" dirty="0" smtClean="0">
                <a:solidFill>
                  <a:srgbClr val="009900"/>
                </a:solidFill>
                <a:hlinkClick r:id="rId3"/>
              </a:rPr>
              <a:t>www.lawlessfrench.com</a:t>
            </a:r>
            <a:endParaRPr lang="en-GB" sz="1300" dirty="0" smtClean="0">
              <a:solidFill>
                <a:srgbClr val="009900"/>
              </a:solidFill>
            </a:endParaRPr>
          </a:p>
          <a:p>
            <a:r>
              <a:rPr lang="en-GB" sz="1300" dirty="0" smtClean="0">
                <a:solidFill>
                  <a:srgbClr val="0000FF"/>
                </a:solidFill>
              </a:rPr>
              <a:t>to add to your list</a:t>
            </a:r>
            <a:endParaRPr lang="en-GB" sz="1300" dirty="0" smtClean="0">
              <a:solidFill>
                <a:srgbClr val="0000FF"/>
              </a:solidFill>
            </a:endParaRPr>
          </a:p>
          <a:p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48880" y="1763688"/>
            <a:ext cx="2050561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Think through the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FORMATION &amp; USAGE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rules of the Imperfect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Tense &amp; then check in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your GCSE text book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73428" y="52556"/>
            <a:ext cx="1970411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Nasal sounds: Practise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   </a:t>
            </a:r>
            <a:r>
              <a:rPr lang="en-GB" sz="1300" b="1" dirty="0" smtClean="0">
                <a:solidFill>
                  <a:srgbClr val="FF33CC"/>
                </a:solidFill>
              </a:rPr>
              <a:t>EN</a:t>
            </a:r>
            <a:r>
              <a:rPr lang="en-GB" sz="1300" dirty="0" smtClean="0">
                <a:solidFill>
                  <a:srgbClr val="FF33CC"/>
                </a:solidFill>
              </a:rPr>
              <a:t> / </a:t>
            </a:r>
            <a:r>
              <a:rPr lang="en-GB" sz="1300" b="1" dirty="0" smtClean="0">
                <a:solidFill>
                  <a:srgbClr val="FF33CC"/>
                </a:solidFill>
              </a:rPr>
              <a:t>EM</a:t>
            </a:r>
            <a:r>
              <a:rPr lang="en-GB" sz="1300" dirty="0" smtClean="0">
                <a:solidFill>
                  <a:srgbClr val="FF33CC"/>
                </a:solidFill>
              </a:rPr>
              <a:t>/</a:t>
            </a:r>
            <a:r>
              <a:rPr lang="en-GB" sz="1300" b="1" dirty="0" smtClean="0">
                <a:solidFill>
                  <a:srgbClr val="FF33CC"/>
                </a:solidFill>
              </a:rPr>
              <a:t>AN</a:t>
            </a:r>
            <a:r>
              <a:rPr lang="en-GB" sz="1300" dirty="0" smtClean="0">
                <a:solidFill>
                  <a:srgbClr val="FF33CC"/>
                </a:solidFill>
              </a:rPr>
              <a:t>/</a:t>
            </a:r>
            <a:r>
              <a:rPr lang="en-GB" sz="1300" b="1" dirty="0" smtClean="0">
                <a:solidFill>
                  <a:srgbClr val="FF33CC"/>
                </a:solidFill>
              </a:rPr>
              <a:t>AM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français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anglais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dans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pamplemousse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trente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les dents, le temps…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Check pronunciation on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Collins &amp; copy</a:t>
            </a:r>
            <a:endParaRPr lang="en-GB" sz="1300" dirty="0" smtClean="0">
              <a:solidFill>
                <a:srgbClr val="FF33CC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32535" y="7759804"/>
            <a:ext cx="2276585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Practise the </a:t>
            </a:r>
            <a:r>
              <a:rPr lang="en-GB" sz="1300" b="1" dirty="0" smtClean="0">
                <a:solidFill>
                  <a:srgbClr val="FF33CC"/>
                </a:solidFill>
              </a:rPr>
              <a:t>–ILLE </a:t>
            </a:r>
            <a:r>
              <a:rPr lang="en-GB" sz="1300" dirty="0" smtClean="0">
                <a:solidFill>
                  <a:srgbClr val="FF33CC"/>
                </a:solidFill>
              </a:rPr>
              <a:t>sound: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(</a:t>
            </a:r>
            <a:r>
              <a:rPr lang="en-GB" sz="1300" dirty="0" err="1" smtClean="0">
                <a:solidFill>
                  <a:srgbClr val="FF33CC"/>
                </a:solidFill>
              </a:rPr>
              <a:t>eey</a:t>
            </a:r>
            <a:r>
              <a:rPr lang="en-GB" sz="1300" dirty="0" smtClean="0">
                <a:solidFill>
                  <a:srgbClr val="FF33CC"/>
                </a:solidFill>
              </a:rPr>
              <a:t>): la </a:t>
            </a:r>
            <a:r>
              <a:rPr lang="en-GB" sz="1300" dirty="0" err="1" smtClean="0">
                <a:solidFill>
                  <a:srgbClr val="FF33CC"/>
                </a:solidFill>
              </a:rPr>
              <a:t>famille</a:t>
            </a:r>
            <a:r>
              <a:rPr lang="en-GB" sz="1300" dirty="0" smtClean="0">
                <a:solidFill>
                  <a:srgbClr val="FF33CC"/>
                </a:solidFill>
              </a:rPr>
              <a:t>, un </a:t>
            </a:r>
            <a:r>
              <a:rPr lang="en-GB" sz="1300" dirty="0" err="1" smtClean="0">
                <a:solidFill>
                  <a:srgbClr val="FF33CC"/>
                </a:solidFill>
              </a:rPr>
              <a:t>papillon</a:t>
            </a:r>
            <a:endParaRPr lang="en-GB" sz="1300" dirty="0" smtClean="0">
              <a:solidFill>
                <a:srgbClr val="FF33CC"/>
              </a:solidFill>
            </a:endParaRPr>
          </a:p>
          <a:p>
            <a:r>
              <a:rPr lang="en-GB" sz="1300" dirty="0" smtClean="0">
                <a:solidFill>
                  <a:srgbClr val="FF33CC"/>
                </a:solidFill>
              </a:rPr>
              <a:t>à la </a:t>
            </a:r>
            <a:r>
              <a:rPr lang="en-GB" sz="1300" dirty="0" err="1" smtClean="0">
                <a:solidFill>
                  <a:srgbClr val="FF33CC"/>
                </a:solidFill>
              </a:rPr>
              <a:t>vanille</a:t>
            </a:r>
            <a:r>
              <a:rPr lang="en-GB" sz="1300" dirty="0" smtClean="0">
                <a:solidFill>
                  <a:srgbClr val="FF33CC"/>
                </a:solidFill>
              </a:rPr>
              <a:t>, un billet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les </a:t>
            </a:r>
            <a:r>
              <a:rPr lang="en-GB" sz="1300" dirty="0" err="1" smtClean="0">
                <a:solidFill>
                  <a:srgbClr val="FF33CC"/>
                </a:solidFill>
              </a:rPr>
              <a:t>lentilles</a:t>
            </a:r>
            <a:r>
              <a:rPr lang="en-GB" sz="1300" dirty="0" smtClean="0">
                <a:solidFill>
                  <a:srgbClr val="FF33CC"/>
                </a:solidFill>
              </a:rPr>
              <a:t> de contact.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Exceptions: la </a:t>
            </a:r>
            <a:r>
              <a:rPr lang="en-GB" sz="1300" dirty="0" err="1" smtClean="0">
                <a:solidFill>
                  <a:srgbClr val="FF33CC"/>
                </a:solidFill>
              </a:rPr>
              <a:t>ville</a:t>
            </a:r>
            <a:r>
              <a:rPr lang="en-GB" sz="1300" dirty="0" smtClean="0">
                <a:solidFill>
                  <a:srgbClr val="FF33CC"/>
                </a:solidFill>
              </a:rPr>
              <a:t>, mille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(eel)</a:t>
            </a:r>
          </a:p>
          <a:p>
            <a:endParaRPr lang="en-GB" sz="1300" dirty="0">
              <a:solidFill>
                <a:srgbClr val="FF33CC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389883" y="3059832"/>
            <a:ext cx="2066591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7030A0"/>
                </a:solidFill>
              </a:rPr>
              <a:t>Translation Eng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 Fr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Find a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task from your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GCSE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text book  or 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revision booklet.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Work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out the </a:t>
            </a:r>
            <a:r>
              <a:rPr lang="en-GB" sz="1300" b="1" dirty="0" smtClean="0">
                <a:solidFill>
                  <a:srgbClr val="7030A0"/>
                </a:solidFill>
                <a:sym typeface="Wingdings" pitchFamily="2" charset="2"/>
              </a:rPr>
              <a:t>subject + verb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in each sentence first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and think </a:t>
            </a:r>
            <a:r>
              <a:rPr lang="en-GB" sz="1300" b="1" dirty="0" smtClean="0">
                <a:solidFill>
                  <a:srgbClr val="7030A0"/>
                </a:solidFill>
                <a:sym typeface="Wingdings" pitchFamily="2" charset="2"/>
              </a:rPr>
              <a:t>TENSE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6632" y="6212214"/>
            <a:ext cx="2143536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7030A0"/>
                </a:solidFill>
              </a:rPr>
              <a:t>             Reading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endParaRPr lang="en-GB" sz="1300" dirty="0" smtClean="0">
              <a:solidFill>
                <a:srgbClr val="7030A0"/>
              </a:solidFill>
            </a:endParaRP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1jour1actu.com </a:t>
            </a:r>
            <a:endParaRPr lang="en-GB" sz="1300" dirty="0" smtClean="0">
              <a:solidFill>
                <a:srgbClr val="7030A0"/>
              </a:solidFill>
            </a:endParaRPr>
          </a:p>
          <a:p>
            <a:r>
              <a:rPr lang="en-GB" sz="1300" dirty="0" smtClean="0">
                <a:solidFill>
                  <a:srgbClr val="7030A0"/>
                </a:solidFill>
              </a:rPr>
              <a:t>Look at the Articles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section and find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something interesting to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read</a:t>
            </a:r>
            <a:endParaRPr lang="en-GB" sz="1300" dirty="0">
              <a:solidFill>
                <a:srgbClr val="7030A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81128" y="4847545"/>
            <a:ext cx="232467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Practise the </a:t>
            </a:r>
            <a:r>
              <a:rPr lang="en-GB" sz="1300" b="1" dirty="0" smtClean="0">
                <a:solidFill>
                  <a:srgbClr val="FF33CC"/>
                </a:solidFill>
              </a:rPr>
              <a:t>-EUIL </a:t>
            </a:r>
            <a:r>
              <a:rPr lang="en-GB" sz="1300" dirty="0" smtClean="0">
                <a:solidFill>
                  <a:srgbClr val="FF33CC"/>
                </a:solidFill>
              </a:rPr>
              <a:t>sound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un fauteuil, </a:t>
            </a:r>
            <a:r>
              <a:rPr lang="en-GB" sz="1300" dirty="0" err="1" smtClean="0">
                <a:solidFill>
                  <a:srgbClr val="FF33CC"/>
                </a:solidFill>
              </a:rPr>
              <a:t>une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err="1" smtClean="0">
                <a:solidFill>
                  <a:srgbClr val="FF33CC"/>
                </a:solidFill>
              </a:rPr>
              <a:t>feuille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un </a:t>
            </a:r>
            <a:r>
              <a:rPr lang="en-GB" sz="1300" dirty="0" err="1" smtClean="0">
                <a:solidFill>
                  <a:srgbClr val="FF33CC"/>
                </a:solidFill>
              </a:rPr>
              <a:t>œil</a:t>
            </a:r>
            <a:r>
              <a:rPr lang="en-GB" sz="1300" dirty="0" smtClean="0">
                <a:solidFill>
                  <a:srgbClr val="FF33CC"/>
                </a:solidFill>
              </a:rPr>
              <a:t>, un </a:t>
            </a:r>
            <a:r>
              <a:rPr lang="en-GB" sz="1300" dirty="0" err="1" smtClean="0">
                <a:solidFill>
                  <a:srgbClr val="FF33CC"/>
                </a:solidFill>
              </a:rPr>
              <a:t>écureuil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sous</a:t>
            </a:r>
            <a:r>
              <a:rPr lang="en-GB" sz="1300" dirty="0" smtClean="0">
                <a:solidFill>
                  <a:srgbClr val="FF33CC"/>
                </a:solidFill>
              </a:rPr>
              <a:t> le </a:t>
            </a:r>
            <a:r>
              <a:rPr lang="en-GB" sz="1300" dirty="0" err="1" smtClean="0">
                <a:solidFill>
                  <a:srgbClr val="FF33CC"/>
                </a:solidFill>
              </a:rPr>
              <a:t>seuil</a:t>
            </a:r>
            <a:r>
              <a:rPr lang="en-GB" sz="1300" dirty="0" smtClean="0">
                <a:solidFill>
                  <a:srgbClr val="FF33CC"/>
                </a:solidFill>
              </a:rPr>
              <a:t> de la </a:t>
            </a:r>
            <a:r>
              <a:rPr lang="en-GB" sz="1300" dirty="0" err="1" smtClean="0">
                <a:solidFill>
                  <a:srgbClr val="FF33CC"/>
                </a:solidFill>
              </a:rPr>
              <a:t>pauvreté</a:t>
            </a:r>
            <a:endParaRPr lang="en-GB" sz="1300" dirty="0" smtClean="0">
              <a:solidFill>
                <a:srgbClr val="FF33CC"/>
              </a:solidFill>
            </a:endParaRPr>
          </a:p>
          <a:p>
            <a:r>
              <a:rPr lang="en-GB" sz="1300" dirty="0" smtClean="0">
                <a:solidFill>
                  <a:srgbClr val="FF33CC"/>
                </a:solidFill>
              </a:rPr>
              <a:t>Listen on Collins &amp; imitate</a:t>
            </a:r>
            <a:endParaRPr lang="en-GB" sz="1300" dirty="0">
              <a:solidFill>
                <a:srgbClr val="FF33CC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76872" y="6103620"/>
            <a:ext cx="2220480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Speaking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“</a:t>
            </a:r>
            <a:r>
              <a:rPr lang="en-GB" sz="1300" dirty="0" err="1" smtClean="0">
                <a:solidFill>
                  <a:srgbClr val="7030A0"/>
                </a:solidFill>
              </a:rPr>
              <a:t>Juste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r>
              <a:rPr lang="en-GB" sz="1300" dirty="0" err="1" smtClean="0">
                <a:solidFill>
                  <a:srgbClr val="7030A0"/>
                </a:solidFill>
              </a:rPr>
              <a:t>une</a:t>
            </a:r>
            <a:r>
              <a:rPr lang="en-GB" sz="1300" dirty="0" smtClean="0">
                <a:solidFill>
                  <a:srgbClr val="7030A0"/>
                </a:solidFill>
              </a:rPr>
              <a:t> minute”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To develop your fluency,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c</a:t>
            </a:r>
            <a:r>
              <a:rPr lang="en-GB" sz="1300" dirty="0" smtClean="0">
                <a:solidFill>
                  <a:srgbClr val="7030A0"/>
                </a:solidFill>
              </a:rPr>
              <a:t>an you speak for 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one minute on the topic of</a:t>
            </a:r>
          </a:p>
          <a:p>
            <a:pPr algn="ctr"/>
            <a:r>
              <a:rPr lang="en-GB" sz="1300" b="1" dirty="0" smtClean="0">
                <a:solidFill>
                  <a:srgbClr val="7030A0"/>
                </a:solidFill>
              </a:rPr>
              <a:t>Les fêtes en </a:t>
            </a:r>
            <a:r>
              <a:rPr lang="en-GB" sz="1300" b="1" dirty="0" err="1" smtClean="0">
                <a:solidFill>
                  <a:srgbClr val="7030A0"/>
                </a:solidFill>
              </a:rPr>
              <a:t>Angleterre</a:t>
            </a:r>
            <a:endParaRPr lang="en-GB" sz="1300" b="1" dirty="0" smtClean="0">
              <a:solidFill>
                <a:srgbClr val="7030A0"/>
              </a:solidFill>
            </a:endParaRPr>
          </a:p>
          <a:p>
            <a:pPr algn="ctr"/>
            <a:r>
              <a:rPr lang="en-GB" sz="1300" b="1" dirty="0" smtClean="0">
                <a:solidFill>
                  <a:srgbClr val="7030A0"/>
                </a:solidFill>
              </a:rPr>
              <a:t>et en France</a:t>
            </a:r>
            <a:endParaRPr lang="en-GB" sz="13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76872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36504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76872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36504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276872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536504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6872" y="6084168"/>
            <a:ext cx="2232248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36504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0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276872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536504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0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276872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536504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88640" y="551165"/>
            <a:ext cx="211468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Complete a </a:t>
            </a:r>
            <a:r>
              <a:rPr lang="en-GB" sz="1300" dirty="0" err="1" smtClean="0">
                <a:solidFill>
                  <a:srgbClr val="009900"/>
                </a:solidFill>
              </a:rPr>
              <a:t>Quizlet</a:t>
            </a:r>
            <a:r>
              <a:rPr lang="en-GB" sz="1300" dirty="0" smtClean="0">
                <a:solidFill>
                  <a:srgbClr val="009900"/>
                </a:solidFill>
              </a:rPr>
              <a:t> on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irregular Past Participles</a:t>
            </a:r>
            <a:endParaRPr lang="en-GB" sz="1300" dirty="0">
              <a:solidFill>
                <a:srgbClr val="0099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1547664"/>
            <a:ext cx="2304255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Recap the Present Tense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of 5 key irregular verbs:  </a:t>
            </a:r>
            <a:r>
              <a:rPr lang="en-GB" sz="1300" dirty="0" err="1" smtClean="0">
                <a:solidFill>
                  <a:srgbClr val="009900"/>
                </a:solidFill>
              </a:rPr>
              <a:t>avoir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err="1" smtClean="0">
                <a:solidFill>
                  <a:srgbClr val="009900"/>
                </a:solidFill>
              </a:rPr>
              <a:t>être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err="1" smtClean="0">
                <a:solidFill>
                  <a:srgbClr val="009900"/>
                </a:solidFill>
              </a:rPr>
              <a:t>aller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faire</a:t>
            </a:r>
          </a:p>
          <a:p>
            <a:pPr algn="ctr"/>
            <a:r>
              <a:rPr lang="en-GB" sz="1300" dirty="0" err="1" smtClean="0">
                <a:solidFill>
                  <a:srgbClr val="009900"/>
                </a:solidFill>
              </a:rPr>
              <a:t>venir</a:t>
            </a:r>
            <a:endParaRPr lang="en-GB" sz="1300" dirty="0" smtClean="0">
              <a:solidFill>
                <a:srgbClr val="0099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53136" y="1763688"/>
            <a:ext cx="2016899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F</a:t>
            </a:r>
            <a:r>
              <a:rPr lang="en-GB" sz="1300" dirty="0" smtClean="0">
                <a:solidFill>
                  <a:srgbClr val="009900"/>
                </a:solidFill>
              </a:rPr>
              <a:t>rom memory, try to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write out all the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MRS VAN DER TRAMP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verbs and then check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against a list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76264" y="3275856"/>
            <a:ext cx="2108269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Look up how to use the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construction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après </a:t>
            </a:r>
            <a:r>
              <a:rPr lang="en-GB" sz="1300" dirty="0" err="1" smtClean="0">
                <a:solidFill>
                  <a:srgbClr val="009900"/>
                </a:solidFill>
              </a:rPr>
              <a:t>avoir</a:t>
            </a:r>
            <a:r>
              <a:rPr lang="en-GB" sz="1300" dirty="0" smtClean="0">
                <a:solidFill>
                  <a:srgbClr val="009900"/>
                </a:solidFill>
              </a:rPr>
              <a:t> + Past </a:t>
            </a:r>
            <a:r>
              <a:rPr lang="en-GB" sz="1300" dirty="0" err="1" smtClean="0">
                <a:solidFill>
                  <a:srgbClr val="009900"/>
                </a:solidFill>
              </a:rPr>
              <a:t>Partic</a:t>
            </a:r>
            <a:r>
              <a:rPr lang="en-GB" sz="1300" dirty="0" smtClean="0">
                <a:solidFill>
                  <a:srgbClr val="009900"/>
                </a:solidFill>
              </a:rPr>
              <a:t>.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Write 5 sentences that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include it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0645" y="6228184"/>
            <a:ext cx="210025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The NE…PAS sandwich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is easy. How many other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negatives do you know?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Find one new one to add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to your list and write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3 sentences using it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76872" y="7656438"/>
            <a:ext cx="2404826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Sing possessive adjectives </a:t>
            </a:r>
          </a:p>
          <a:p>
            <a:r>
              <a:rPr lang="en-GB" sz="1000" dirty="0" smtClean="0">
                <a:solidFill>
                  <a:srgbClr val="009900"/>
                </a:solidFill>
              </a:rPr>
              <a:t>(my, his, her) </a:t>
            </a:r>
            <a:r>
              <a:rPr lang="en-GB" sz="1300" dirty="0" smtClean="0">
                <a:solidFill>
                  <a:srgbClr val="009900"/>
                </a:solidFill>
              </a:rPr>
              <a:t>to the tune of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Frère Jacques to memorize:</a:t>
            </a:r>
          </a:p>
          <a:p>
            <a:r>
              <a:rPr lang="en-GB" sz="1000" dirty="0" err="1" smtClean="0">
                <a:solidFill>
                  <a:srgbClr val="009900"/>
                </a:solidFill>
              </a:rPr>
              <a:t>mon</a:t>
            </a:r>
            <a:r>
              <a:rPr lang="en-GB" sz="1000" dirty="0" smtClean="0">
                <a:solidFill>
                  <a:srgbClr val="009900"/>
                </a:solidFill>
              </a:rPr>
              <a:t>, ma, </a:t>
            </a:r>
            <a:r>
              <a:rPr lang="en-GB" sz="1000" dirty="0" err="1" smtClean="0">
                <a:solidFill>
                  <a:srgbClr val="009900"/>
                </a:solidFill>
              </a:rPr>
              <a:t>mes</a:t>
            </a:r>
            <a:r>
              <a:rPr lang="en-GB" sz="1000" dirty="0" smtClean="0">
                <a:solidFill>
                  <a:srgbClr val="009900"/>
                </a:solidFill>
              </a:rPr>
              <a:t>         ton, </a:t>
            </a:r>
            <a:r>
              <a:rPr lang="en-GB" sz="1000" dirty="0" err="1" smtClean="0">
                <a:solidFill>
                  <a:srgbClr val="009900"/>
                </a:solidFill>
              </a:rPr>
              <a:t>ta,tes</a:t>
            </a:r>
            <a:endParaRPr lang="en-GB" sz="1000" dirty="0" smtClean="0">
              <a:solidFill>
                <a:srgbClr val="009900"/>
              </a:solidFill>
            </a:endParaRPr>
          </a:p>
          <a:p>
            <a:r>
              <a:rPr lang="en-GB" sz="1000" dirty="0" smtClean="0">
                <a:solidFill>
                  <a:srgbClr val="009900"/>
                </a:solidFill>
              </a:rPr>
              <a:t>son, </a:t>
            </a:r>
            <a:r>
              <a:rPr lang="en-GB" sz="1000" dirty="0" err="1" smtClean="0">
                <a:solidFill>
                  <a:srgbClr val="009900"/>
                </a:solidFill>
              </a:rPr>
              <a:t>sa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ses</a:t>
            </a:r>
            <a:r>
              <a:rPr lang="en-GB" sz="1000" dirty="0" smtClean="0">
                <a:solidFill>
                  <a:srgbClr val="009900"/>
                </a:solidFill>
              </a:rPr>
              <a:t>            son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sa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ses</a:t>
            </a:r>
            <a:endParaRPr lang="en-GB" sz="1000" dirty="0" smtClean="0">
              <a:solidFill>
                <a:srgbClr val="009900"/>
              </a:solidFill>
            </a:endParaRPr>
          </a:p>
          <a:p>
            <a:r>
              <a:rPr lang="en-GB" sz="1000" dirty="0" err="1" smtClean="0">
                <a:solidFill>
                  <a:srgbClr val="009900"/>
                </a:solidFill>
              </a:rPr>
              <a:t>notre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notre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nos</a:t>
            </a:r>
            <a:r>
              <a:rPr lang="en-GB" sz="1000" dirty="0" smtClean="0">
                <a:solidFill>
                  <a:srgbClr val="009900"/>
                </a:solidFill>
              </a:rPr>
              <a:t>   </a:t>
            </a:r>
            <a:r>
              <a:rPr lang="en-GB" sz="1000" dirty="0" err="1" smtClean="0">
                <a:solidFill>
                  <a:srgbClr val="009900"/>
                </a:solidFill>
              </a:rPr>
              <a:t>votre,votre,vos</a:t>
            </a:r>
            <a:endParaRPr lang="en-GB" sz="1000" dirty="0" smtClean="0">
              <a:solidFill>
                <a:srgbClr val="009900"/>
              </a:solidFill>
            </a:endParaRPr>
          </a:p>
          <a:p>
            <a:r>
              <a:rPr lang="en-GB" sz="1000" dirty="0" err="1" smtClean="0">
                <a:solidFill>
                  <a:srgbClr val="009900"/>
                </a:solidFill>
              </a:rPr>
              <a:t>leur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leur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leurs</a:t>
            </a:r>
            <a:r>
              <a:rPr lang="en-GB" sz="1000" dirty="0" smtClean="0">
                <a:solidFill>
                  <a:srgbClr val="009900"/>
                </a:solidFill>
              </a:rPr>
              <a:t>     </a:t>
            </a:r>
            <a:r>
              <a:rPr lang="en-GB" sz="1000" dirty="0" err="1" smtClean="0">
                <a:solidFill>
                  <a:srgbClr val="009900"/>
                </a:solidFill>
              </a:rPr>
              <a:t>leur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leur</a:t>
            </a:r>
            <a:r>
              <a:rPr lang="en-GB" sz="1000" dirty="0" smtClean="0">
                <a:solidFill>
                  <a:srgbClr val="009900"/>
                </a:solidFill>
              </a:rPr>
              <a:t>, </a:t>
            </a:r>
            <a:r>
              <a:rPr lang="en-GB" sz="1000" dirty="0" err="1" smtClean="0">
                <a:solidFill>
                  <a:srgbClr val="009900"/>
                </a:solidFill>
              </a:rPr>
              <a:t>leurs</a:t>
            </a:r>
            <a:endParaRPr lang="en-GB" sz="1000" dirty="0" smtClean="0">
              <a:solidFill>
                <a:srgbClr val="0099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53136" y="239033"/>
            <a:ext cx="2250937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Can you think of 20 words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associated with music?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(</a:t>
            </a:r>
            <a:r>
              <a:rPr lang="en-GB" sz="1300" dirty="0" smtClean="0">
                <a:solidFill>
                  <a:srgbClr val="0000FF"/>
                </a:solidFill>
              </a:rPr>
              <a:t>S</a:t>
            </a:r>
            <a:r>
              <a:rPr lang="en-GB" sz="1300" dirty="0" smtClean="0">
                <a:solidFill>
                  <a:srgbClr val="0000FF"/>
                </a:solidFill>
              </a:rPr>
              <a:t>ong, singer, words,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different instruments,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different genres…)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276872" y="1807240"/>
            <a:ext cx="222208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How many words can you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think of that are linked to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the topic of </a:t>
            </a:r>
          </a:p>
          <a:p>
            <a:pPr algn="ctr"/>
            <a:r>
              <a:rPr lang="en-GB" sz="1300" i="1" dirty="0" smtClean="0">
                <a:solidFill>
                  <a:srgbClr val="0000FF"/>
                </a:solidFill>
              </a:rPr>
              <a:t>les </a:t>
            </a:r>
            <a:r>
              <a:rPr lang="en-GB" sz="1300" i="1" dirty="0" err="1" smtClean="0">
                <a:solidFill>
                  <a:srgbClr val="0000FF"/>
                </a:solidFill>
              </a:rPr>
              <a:t>problèmes</a:t>
            </a:r>
            <a:r>
              <a:rPr lang="en-GB" sz="1300" i="1" dirty="0" smtClean="0">
                <a:solidFill>
                  <a:srgbClr val="0000FF"/>
                </a:solidFill>
              </a:rPr>
              <a:t> </a:t>
            </a:r>
            <a:r>
              <a:rPr lang="en-GB" sz="1300" i="1" dirty="0" err="1" smtClean="0">
                <a:solidFill>
                  <a:srgbClr val="0000FF"/>
                </a:solidFill>
              </a:rPr>
              <a:t>sociaux</a:t>
            </a:r>
            <a:endParaRPr lang="en-GB" sz="1300" i="1" dirty="0">
              <a:solidFill>
                <a:srgbClr val="0000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09124" y="4719498"/>
            <a:ext cx="224612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How many connectives /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conjunctions  (and, or, if…)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can you think of?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Find a  </a:t>
            </a:r>
            <a:r>
              <a:rPr lang="en-GB" sz="1300" smtClean="0">
                <a:solidFill>
                  <a:srgbClr val="0000FF"/>
                </a:solidFill>
              </a:rPr>
              <a:t>list online </a:t>
            </a:r>
            <a:r>
              <a:rPr lang="en-GB" sz="1300" dirty="0" smtClean="0">
                <a:solidFill>
                  <a:srgbClr val="0000FF"/>
                </a:solidFill>
              </a:rPr>
              <a:t>and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add 3 new ones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to your repertoire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6632" y="3203848"/>
            <a:ext cx="2045753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Recap numbers.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How fast can you count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down from 30? What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about the 7 times table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(7 </a:t>
            </a:r>
            <a:r>
              <a:rPr lang="en-GB" sz="1300" dirty="0" err="1" smtClean="0">
                <a:solidFill>
                  <a:srgbClr val="0000FF"/>
                </a:solidFill>
              </a:rPr>
              <a:t>fois</a:t>
            </a:r>
            <a:r>
              <a:rPr lang="en-GB" sz="1300" dirty="0" smtClean="0">
                <a:solidFill>
                  <a:srgbClr val="0000FF"/>
                </a:solidFill>
              </a:rPr>
              <a:t> 7 font 49 etc). 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-27384" y="7884368"/>
            <a:ext cx="22322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Le </a:t>
            </a:r>
            <a:r>
              <a:rPr lang="en-GB" sz="1300" dirty="0" err="1" smtClean="0">
                <a:solidFill>
                  <a:srgbClr val="0000FF"/>
                </a:solidFill>
              </a:rPr>
              <a:t>Verlan</a:t>
            </a:r>
            <a:endParaRPr lang="en-GB" sz="1300" dirty="0" smtClean="0">
              <a:solidFill>
                <a:srgbClr val="0000FF"/>
              </a:solidFill>
            </a:endParaRP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Do  you know what this is?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Google the term and learn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3 common </a:t>
            </a:r>
            <a:r>
              <a:rPr lang="en-GB" sz="1300" dirty="0" err="1" smtClean="0">
                <a:solidFill>
                  <a:srgbClr val="0000FF"/>
                </a:solidFill>
              </a:rPr>
              <a:t>verlan</a:t>
            </a:r>
            <a:r>
              <a:rPr lang="en-GB" sz="1300" dirty="0" smtClean="0">
                <a:solidFill>
                  <a:srgbClr val="0000FF"/>
                </a:solidFill>
              </a:rPr>
              <a:t> terms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25144" y="7956376"/>
            <a:ext cx="189026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W</a:t>
            </a:r>
            <a:r>
              <a:rPr lang="en-GB" sz="1300" dirty="0" smtClean="0">
                <a:solidFill>
                  <a:srgbClr val="0000FF"/>
                </a:solidFill>
              </a:rPr>
              <a:t>rite a list of family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members (M &amp; F).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Can you find 20?</a:t>
            </a:r>
          </a:p>
          <a:p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392" y="4647490"/>
            <a:ext cx="222048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Speaking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“</a:t>
            </a:r>
            <a:r>
              <a:rPr lang="en-GB" sz="1300" dirty="0" err="1" smtClean="0">
                <a:solidFill>
                  <a:srgbClr val="7030A0"/>
                </a:solidFill>
              </a:rPr>
              <a:t>Juste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r>
              <a:rPr lang="en-GB" sz="1300" dirty="0" err="1" smtClean="0">
                <a:solidFill>
                  <a:srgbClr val="7030A0"/>
                </a:solidFill>
              </a:rPr>
              <a:t>une</a:t>
            </a:r>
            <a:r>
              <a:rPr lang="en-GB" sz="1300" dirty="0" smtClean="0">
                <a:solidFill>
                  <a:srgbClr val="7030A0"/>
                </a:solidFill>
              </a:rPr>
              <a:t> minute”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To develop your fluency,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c</a:t>
            </a:r>
            <a:r>
              <a:rPr lang="en-GB" sz="1300" dirty="0" smtClean="0">
                <a:solidFill>
                  <a:srgbClr val="7030A0"/>
                </a:solidFill>
              </a:rPr>
              <a:t>an you speak for 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one minute on the topic of</a:t>
            </a:r>
          </a:p>
          <a:p>
            <a:pPr algn="ctr"/>
            <a:r>
              <a:rPr lang="en-GB" sz="1300" b="1" dirty="0" smtClean="0">
                <a:solidFill>
                  <a:srgbClr val="7030A0"/>
                </a:solidFill>
              </a:rPr>
              <a:t>Ma </a:t>
            </a:r>
            <a:r>
              <a:rPr lang="en-GB" sz="1300" b="1" dirty="0" err="1" smtClean="0">
                <a:solidFill>
                  <a:srgbClr val="7030A0"/>
                </a:solidFill>
              </a:rPr>
              <a:t>famille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20888" y="6156176"/>
            <a:ext cx="222048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Speaking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“</a:t>
            </a:r>
            <a:r>
              <a:rPr lang="en-GB" sz="1300" dirty="0" err="1" smtClean="0">
                <a:solidFill>
                  <a:srgbClr val="7030A0"/>
                </a:solidFill>
              </a:rPr>
              <a:t>Juste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r>
              <a:rPr lang="en-GB" sz="1300" dirty="0" err="1" smtClean="0">
                <a:solidFill>
                  <a:srgbClr val="7030A0"/>
                </a:solidFill>
              </a:rPr>
              <a:t>une</a:t>
            </a:r>
            <a:r>
              <a:rPr lang="en-GB" sz="1300" dirty="0" smtClean="0">
                <a:solidFill>
                  <a:srgbClr val="7030A0"/>
                </a:solidFill>
              </a:rPr>
              <a:t> minute”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To develop your fluency,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c</a:t>
            </a:r>
            <a:r>
              <a:rPr lang="en-GB" sz="1300" dirty="0" smtClean="0">
                <a:solidFill>
                  <a:srgbClr val="7030A0"/>
                </a:solidFill>
              </a:rPr>
              <a:t>an you speak for 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one minute on the topic of</a:t>
            </a:r>
          </a:p>
          <a:p>
            <a:pPr algn="ctr"/>
            <a:r>
              <a:rPr lang="en-GB" sz="1300" b="1" dirty="0" err="1" smtClean="0">
                <a:solidFill>
                  <a:srgbClr val="7030A0"/>
                </a:solidFill>
              </a:rPr>
              <a:t>Mes</a:t>
            </a:r>
            <a:r>
              <a:rPr lang="en-GB" sz="1300" b="1" dirty="0" smtClean="0">
                <a:solidFill>
                  <a:srgbClr val="7030A0"/>
                </a:solidFill>
              </a:rPr>
              <a:t> </a:t>
            </a:r>
            <a:r>
              <a:rPr lang="en-GB" sz="1300" b="1" dirty="0" err="1" smtClean="0">
                <a:solidFill>
                  <a:srgbClr val="7030A0"/>
                </a:solidFill>
              </a:rPr>
              <a:t>projets</a:t>
            </a:r>
            <a:r>
              <a:rPr lang="en-GB" sz="1300" b="1" dirty="0" smtClean="0">
                <a:solidFill>
                  <a:srgbClr val="7030A0"/>
                </a:solidFill>
              </a:rPr>
              <a:t> pour </a:t>
            </a:r>
            <a:r>
              <a:rPr lang="en-GB" sz="1300" b="1" dirty="0" err="1" smtClean="0">
                <a:solidFill>
                  <a:srgbClr val="7030A0"/>
                </a:solidFill>
              </a:rPr>
              <a:t>l’avenir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20888" y="35496"/>
            <a:ext cx="2198038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Differentiating between</a:t>
            </a:r>
          </a:p>
          <a:p>
            <a:r>
              <a:rPr lang="en-GB" sz="1300" b="1" dirty="0" smtClean="0">
                <a:solidFill>
                  <a:srgbClr val="FF33CC"/>
                </a:solidFill>
              </a:rPr>
              <a:t>    U</a:t>
            </a:r>
            <a:r>
              <a:rPr lang="en-GB" sz="1300" dirty="0" smtClean="0">
                <a:solidFill>
                  <a:srgbClr val="FF33CC"/>
                </a:solidFill>
              </a:rPr>
              <a:t> (</a:t>
            </a:r>
            <a:r>
              <a:rPr lang="en-GB" sz="1300" dirty="0" err="1" smtClean="0">
                <a:solidFill>
                  <a:srgbClr val="FF33CC"/>
                </a:solidFill>
              </a:rPr>
              <a:t>ew</a:t>
            </a:r>
            <a:r>
              <a:rPr lang="en-GB" sz="1300" dirty="0" smtClean="0">
                <a:solidFill>
                  <a:srgbClr val="FF33CC"/>
                </a:solidFill>
              </a:rPr>
              <a:t>) / </a:t>
            </a:r>
            <a:r>
              <a:rPr lang="en-GB" sz="1300" b="1" dirty="0" smtClean="0">
                <a:solidFill>
                  <a:srgbClr val="FF33CC"/>
                </a:solidFill>
              </a:rPr>
              <a:t>OU </a:t>
            </a:r>
            <a:r>
              <a:rPr lang="en-GB" sz="1300" dirty="0" smtClean="0">
                <a:solidFill>
                  <a:srgbClr val="FF33CC"/>
                </a:solidFill>
              </a:rPr>
              <a:t>(</a:t>
            </a:r>
            <a:r>
              <a:rPr lang="en-GB" sz="1300" dirty="0" err="1" smtClean="0">
                <a:solidFill>
                  <a:srgbClr val="FF33CC"/>
                </a:solidFill>
              </a:rPr>
              <a:t>oo</a:t>
            </a:r>
            <a:r>
              <a:rPr lang="en-GB" sz="1300" dirty="0" smtClean="0">
                <a:solidFill>
                  <a:srgbClr val="FF33CC"/>
                </a:solidFill>
              </a:rPr>
              <a:t>)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Check pronunciation on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Collins &amp; copy: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tu</a:t>
            </a:r>
            <a:r>
              <a:rPr lang="en-GB" sz="1300" dirty="0" smtClean="0">
                <a:solidFill>
                  <a:srgbClr val="FF33CC"/>
                </a:solidFill>
              </a:rPr>
              <a:t>, la </a:t>
            </a:r>
            <a:r>
              <a:rPr lang="en-GB" sz="1300" dirty="0" err="1" smtClean="0">
                <a:solidFill>
                  <a:srgbClr val="FF33CC"/>
                </a:solidFill>
              </a:rPr>
              <a:t>musique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une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err="1" smtClean="0">
                <a:solidFill>
                  <a:srgbClr val="FF33CC"/>
                </a:solidFill>
              </a:rPr>
              <a:t>tortue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beaucoup, rouge, le </a:t>
            </a:r>
            <a:r>
              <a:rPr lang="en-GB" sz="1300" dirty="0" err="1" smtClean="0">
                <a:solidFill>
                  <a:srgbClr val="FF33CC"/>
                </a:solidFill>
              </a:rPr>
              <a:t>poulet</a:t>
            </a:r>
            <a:endParaRPr lang="en-GB" sz="1300" dirty="0" smtClean="0">
              <a:solidFill>
                <a:srgbClr val="FF33CC"/>
              </a:solidFill>
            </a:endParaRPr>
          </a:p>
          <a:p>
            <a:r>
              <a:rPr lang="en-GB" sz="1300" dirty="0" smtClean="0">
                <a:solidFill>
                  <a:srgbClr val="FF33CC"/>
                </a:solidFill>
              </a:rPr>
              <a:t>Find 10 examples of each </a:t>
            </a:r>
            <a:endParaRPr lang="en-GB" sz="1300" dirty="0" smtClean="0">
              <a:solidFill>
                <a:srgbClr val="FF33CC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348880" y="6159658"/>
            <a:ext cx="221887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Practise the </a:t>
            </a:r>
            <a:r>
              <a:rPr lang="en-GB" sz="1300" b="1" dirty="0" smtClean="0">
                <a:solidFill>
                  <a:srgbClr val="FF33CC"/>
                </a:solidFill>
              </a:rPr>
              <a:t>–EIL- </a:t>
            </a:r>
            <a:r>
              <a:rPr lang="en-GB" sz="1300" dirty="0" smtClean="0">
                <a:solidFill>
                  <a:srgbClr val="FF33CC"/>
                </a:solidFill>
              </a:rPr>
              <a:t>sound: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le </a:t>
            </a:r>
            <a:r>
              <a:rPr lang="en-GB" sz="1300" dirty="0" err="1" smtClean="0">
                <a:solidFill>
                  <a:srgbClr val="FF33CC"/>
                </a:solidFill>
              </a:rPr>
              <a:t>soleil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une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err="1" smtClean="0">
                <a:solidFill>
                  <a:srgbClr val="FF33CC"/>
                </a:solidFill>
              </a:rPr>
              <a:t>bouteille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conseiller</a:t>
            </a:r>
            <a:r>
              <a:rPr lang="en-GB" sz="1300" dirty="0" smtClean="0">
                <a:solidFill>
                  <a:srgbClr val="FF33CC"/>
                </a:solidFill>
              </a:rPr>
              <a:t>, je me </a:t>
            </a:r>
            <a:r>
              <a:rPr lang="en-GB" sz="1300" dirty="0" err="1" smtClean="0">
                <a:solidFill>
                  <a:srgbClr val="FF33CC"/>
                </a:solidFill>
              </a:rPr>
              <a:t>réveille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un </a:t>
            </a:r>
            <a:r>
              <a:rPr lang="en-GB" sz="1300" dirty="0" err="1" smtClean="0">
                <a:solidFill>
                  <a:srgbClr val="FF33CC"/>
                </a:solidFill>
              </a:rPr>
              <a:t>appareil</a:t>
            </a:r>
            <a:r>
              <a:rPr lang="en-GB" sz="1300" dirty="0" smtClean="0">
                <a:solidFill>
                  <a:srgbClr val="FF33CC"/>
                </a:solidFill>
              </a:rPr>
              <a:t>-photo, </a:t>
            </a:r>
            <a:r>
              <a:rPr lang="en-GB" sz="1300" dirty="0" err="1" smtClean="0">
                <a:solidFill>
                  <a:srgbClr val="FF33CC"/>
                </a:solidFill>
              </a:rPr>
              <a:t>pareil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merveilleuse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surveiller</a:t>
            </a:r>
            <a:endParaRPr lang="en-GB" sz="1300" dirty="0" smtClean="0">
              <a:solidFill>
                <a:srgbClr val="FF33CC"/>
              </a:solidFill>
            </a:endParaRPr>
          </a:p>
          <a:p>
            <a:endParaRPr lang="en-GB" sz="1300" dirty="0" smtClean="0">
              <a:solidFill>
                <a:srgbClr val="FF33CC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539997" y="3059832"/>
            <a:ext cx="2273379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7030A0"/>
                </a:solidFill>
              </a:rPr>
              <a:t>             Listening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 1jour1actu.com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Look at the videos section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and watch one on a topic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that interests you. It’s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very fast but the pictures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help</a:t>
            </a:r>
            <a:endParaRPr lang="en-GB" sz="1300" dirty="0">
              <a:solidFill>
                <a:srgbClr val="7030A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64634" y="4716016"/>
            <a:ext cx="2316494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FF33CC"/>
                </a:solidFill>
              </a:rPr>
              <a:t>Tongue-twisters</a:t>
            </a:r>
          </a:p>
          <a:p>
            <a:pPr algn="ctr"/>
            <a:r>
              <a:rPr lang="en-GB" sz="1300" dirty="0" smtClean="0">
                <a:solidFill>
                  <a:srgbClr val="FF33CC"/>
                </a:solidFill>
              </a:rPr>
              <a:t>As-</a:t>
            </a:r>
            <a:r>
              <a:rPr lang="en-GB" sz="1300" dirty="0" err="1" smtClean="0">
                <a:solidFill>
                  <a:srgbClr val="FF33CC"/>
                </a:solidFill>
              </a:rPr>
              <a:t>tu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err="1" smtClean="0">
                <a:solidFill>
                  <a:srgbClr val="FF33CC"/>
                </a:solidFill>
              </a:rPr>
              <a:t>été</a:t>
            </a:r>
            <a:r>
              <a:rPr lang="en-GB" sz="1300" dirty="0" smtClean="0">
                <a:solidFill>
                  <a:srgbClr val="FF33CC"/>
                </a:solidFill>
              </a:rPr>
              <a:t> à Tahiti?</a:t>
            </a:r>
            <a:r>
              <a:rPr lang="en-GB" sz="1400" dirty="0" smtClean="0">
                <a:solidFill>
                  <a:srgbClr val="FF33CC"/>
                </a:solidFill>
              </a:rPr>
              <a:t> </a:t>
            </a:r>
            <a:endParaRPr lang="en-GB" sz="1400" dirty="0" smtClean="0">
              <a:solidFill>
                <a:srgbClr val="FF33CC"/>
              </a:solidFill>
            </a:endParaRPr>
          </a:p>
          <a:p>
            <a:pPr algn="ctr"/>
            <a:r>
              <a:rPr lang="en-GB" sz="1400" dirty="0" err="1" smtClean="0">
                <a:solidFill>
                  <a:srgbClr val="FF33CC"/>
                </a:solidFill>
              </a:rPr>
              <a:t>Pruneau</a:t>
            </a:r>
            <a:r>
              <a:rPr lang="en-GB" sz="1400" dirty="0" smtClean="0">
                <a:solidFill>
                  <a:srgbClr val="FF33CC"/>
                </a:solidFill>
              </a:rPr>
              <a:t> </a:t>
            </a:r>
            <a:r>
              <a:rPr lang="en-GB" sz="1400" dirty="0" smtClean="0">
                <a:solidFill>
                  <a:srgbClr val="FF33CC"/>
                </a:solidFill>
              </a:rPr>
              <a:t>cru, </a:t>
            </a:r>
            <a:r>
              <a:rPr lang="en-GB" sz="1400" dirty="0" err="1" smtClean="0">
                <a:solidFill>
                  <a:srgbClr val="FF33CC"/>
                </a:solidFill>
              </a:rPr>
              <a:t>pruneau</a:t>
            </a:r>
            <a:r>
              <a:rPr lang="en-GB" sz="1400" dirty="0" smtClean="0">
                <a:solidFill>
                  <a:srgbClr val="FF33CC"/>
                </a:solidFill>
              </a:rPr>
              <a:t> </a:t>
            </a:r>
            <a:r>
              <a:rPr lang="en-GB" sz="1400" dirty="0" err="1" smtClean="0">
                <a:solidFill>
                  <a:srgbClr val="FF33CC"/>
                </a:solidFill>
              </a:rPr>
              <a:t>cuit</a:t>
            </a:r>
            <a:endParaRPr lang="en-GB" sz="1300" dirty="0" smtClean="0">
              <a:solidFill>
                <a:srgbClr val="FF33CC"/>
              </a:solidFill>
            </a:endParaRPr>
          </a:p>
          <a:p>
            <a:pPr algn="ctr"/>
            <a:r>
              <a:rPr lang="en-GB" sz="1300" dirty="0" smtClean="0">
                <a:solidFill>
                  <a:srgbClr val="FF33CC"/>
                </a:solidFill>
              </a:rPr>
              <a:t>Google “</a:t>
            </a:r>
            <a:r>
              <a:rPr lang="en-GB" sz="1300" dirty="0" err="1" smtClean="0">
                <a:solidFill>
                  <a:srgbClr val="FF33CC"/>
                </a:solidFill>
              </a:rPr>
              <a:t>vire-langues</a:t>
            </a:r>
            <a:r>
              <a:rPr lang="en-GB" sz="1300" dirty="0" smtClean="0">
                <a:solidFill>
                  <a:srgbClr val="FF33CC"/>
                </a:solidFill>
              </a:rPr>
              <a:t>”</a:t>
            </a:r>
          </a:p>
          <a:p>
            <a:pPr algn="ctr"/>
            <a:r>
              <a:rPr lang="en-GB" sz="1300" dirty="0" smtClean="0">
                <a:solidFill>
                  <a:srgbClr val="FF33CC"/>
                </a:solidFill>
              </a:rPr>
              <a:t>and learn 3 off by heart</a:t>
            </a:r>
            <a:endParaRPr lang="en-GB" sz="1300" dirty="0">
              <a:solidFill>
                <a:srgbClr val="FF33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76872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36504" y="3549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76872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36504" y="3059832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276872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536504" y="4572000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6872" y="6084168"/>
            <a:ext cx="2232248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36504" y="6084168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33CC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276872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536504" y="7596336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0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276872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536504" y="1547664"/>
            <a:ext cx="2276872" cy="15121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581128" y="323528"/>
            <a:ext cx="2156360" cy="8771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Practise Present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Tense verbs on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200" dirty="0" smtClean="0">
                <a:solidFill>
                  <a:srgbClr val="009900"/>
                </a:solidFill>
                <a:hlinkClick r:id="rId2"/>
              </a:rPr>
              <a:t>www.languagesonline.org.uk</a:t>
            </a:r>
            <a:r>
              <a:rPr lang="en-GB" sz="1200" dirty="0" smtClean="0">
                <a:solidFill>
                  <a:srgbClr val="009900"/>
                </a:solidFill>
              </a:rPr>
              <a:t>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10 </a:t>
            </a:r>
            <a:r>
              <a:rPr lang="en-GB" sz="1300" dirty="0" err="1" smtClean="0">
                <a:solidFill>
                  <a:srgbClr val="009900"/>
                </a:solidFill>
              </a:rPr>
              <a:t>mins</a:t>
            </a:r>
            <a:r>
              <a:rPr lang="en-GB" sz="1300" dirty="0" smtClean="0">
                <a:solidFill>
                  <a:srgbClr val="009900"/>
                </a:solidFill>
              </a:rPr>
              <a:t> goes a long way!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81128" y="3131840"/>
            <a:ext cx="2284600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Using a verb + infinitive</a:t>
            </a:r>
          </a:p>
          <a:p>
            <a:pPr algn="ctr"/>
            <a:r>
              <a:rPr lang="en-GB" sz="1100" dirty="0" smtClean="0">
                <a:solidFill>
                  <a:srgbClr val="009900"/>
                </a:solidFill>
              </a:rPr>
              <a:t>(</a:t>
            </a:r>
            <a:r>
              <a:rPr lang="en-GB" sz="1100" dirty="0" err="1" smtClean="0">
                <a:solidFill>
                  <a:srgbClr val="009900"/>
                </a:solidFill>
              </a:rPr>
              <a:t>il</a:t>
            </a:r>
            <a:r>
              <a:rPr lang="en-GB" sz="1100" dirty="0" smtClean="0">
                <a:solidFill>
                  <a:srgbClr val="009900"/>
                </a:solidFill>
              </a:rPr>
              <a:t> </a:t>
            </a:r>
            <a:r>
              <a:rPr lang="en-GB" sz="1100" dirty="0" err="1" smtClean="0">
                <a:solidFill>
                  <a:srgbClr val="009900"/>
                </a:solidFill>
              </a:rPr>
              <a:t>apprend</a:t>
            </a:r>
            <a:r>
              <a:rPr lang="en-GB" sz="1100" dirty="0" smtClean="0">
                <a:solidFill>
                  <a:srgbClr val="009900"/>
                </a:solidFill>
              </a:rPr>
              <a:t> </a:t>
            </a:r>
            <a:r>
              <a:rPr lang="en-GB" sz="1100" b="1" dirty="0" smtClean="0">
                <a:solidFill>
                  <a:srgbClr val="009900"/>
                </a:solidFill>
              </a:rPr>
              <a:t>à</a:t>
            </a:r>
            <a:r>
              <a:rPr lang="en-GB" sz="1100" dirty="0" smtClean="0">
                <a:solidFill>
                  <a:srgbClr val="009900"/>
                </a:solidFill>
              </a:rPr>
              <a:t> </a:t>
            </a:r>
            <a:r>
              <a:rPr lang="en-GB" sz="1100" dirty="0" err="1" smtClean="0">
                <a:solidFill>
                  <a:srgbClr val="009900"/>
                </a:solidFill>
              </a:rPr>
              <a:t>conduire</a:t>
            </a:r>
            <a:endParaRPr lang="en-GB" sz="1100" dirty="0" smtClean="0">
              <a:solidFill>
                <a:srgbClr val="009900"/>
              </a:solidFill>
            </a:endParaRPr>
          </a:p>
          <a:p>
            <a:pPr algn="ctr"/>
            <a:r>
              <a:rPr lang="en-GB" sz="1100" dirty="0" err="1" smtClean="0">
                <a:solidFill>
                  <a:srgbClr val="009900"/>
                </a:solidFill>
              </a:rPr>
              <a:t>j’ai</a:t>
            </a:r>
            <a:r>
              <a:rPr lang="en-GB" sz="1100" dirty="0" smtClean="0">
                <a:solidFill>
                  <a:srgbClr val="009900"/>
                </a:solidFill>
              </a:rPr>
              <a:t> </a:t>
            </a:r>
            <a:r>
              <a:rPr lang="en-GB" sz="1100" dirty="0" err="1" smtClean="0">
                <a:solidFill>
                  <a:srgbClr val="009900"/>
                </a:solidFill>
              </a:rPr>
              <a:t>oublié</a:t>
            </a:r>
            <a:r>
              <a:rPr lang="en-GB" sz="1100" dirty="0" smtClean="0">
                <a:solidFill>
                  <a:srgbClr val="009900"/>
                </a:solidFill>
              </a:rPr>
              <a:t> </a:t>
            </a:r>
            <a:r>
              <a:rPr lang="en-GB" sz="1100" b="1" dirty="0" err="1" smtClean="0">
                <a:solidFill>
                  <a:srgbClr val="009900"/>
                </a:solidFill>
              </a:rPr>
              <a:t>d</a:t>
            </a:r>
            <a:r>
              <a:rPr lang="en-GB" sz="1100" dirty="0" err="1" smtClean="0">
                <a:solidFill>
                  <a:srgbClr val="009900"/>
                </a:solidFill>
              </a:rPr>
              <a:t>’appeler</a:t>
            </a:r>
            <a:r>
              <a:rPr lang="en-GB" sz="1100" dirty="0" smtClean="0">
                <a:solidFill>
                  <a:srgbClr val="009900"/>
                </a:solidFill>
              </a:rPr>
              <a:t>)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adds sophistication to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your work. Look up the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construction &amp; write 10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sentences. </a:t>
            </a:r>
            <a:r>
              <a:rPr lang="en-GB" sz="1000" dirty="0" smtClean="0">
                <a:solidFill>
                  <a:srgbClr val="009900"/>
                </a:solidFill>
              </a:rPr>
              <a:t>(Oxford  AQAp.185)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76872" y="6228184"/>
            <a:ext cx="239681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Most adjectives just add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an </a:t>
            </a:r>
            <a:r>
              <a:rPr lang="en-GB" sz="1300" b="1" dirty="0" smtClean="0">
                <a:solidFill>
                  <a:srgbClr val="009900"/>
                </a:solidFill>
              </a:rPr>
              <a:t>–e </a:t>
            </a:r>
            <a:r>
              <a:rPr lang="en-GB" sz="1300" dirty="0" smtClean="0">
                <a:solidFill>
                  <a:srgbClr val="009900"/>
                </a:solidFill>
              </a:rPr>
              <a:t>to form the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Feminine. What other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patterns are there?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Start a list, with examples, 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that you can add to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81128" y="7740352"/>
            <a:ext cx="225093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Knowing when to use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Perfect &amp; when Imperfect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can be tricky. Hunt for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the exercises on</a:t>
            </a:r>
          </a:p>
          <a:p>
            <a:pPr lvl="0" algn="ctr"/>
            <a:r>
              <a:rPr lang="en-GB" sz="1200" dirty="0" smtClean="0">
                <a:solidFill>
                  <a:srgbClr val="009900"/>
                </a:solidFill>
                <a:hlinkClick r:id="rId2"/>
              </a:rPr>
              <a:t>www.languagesonline.org.uk</a:t>
            </a:r>
            <a:r>
              <a:rPr lang="en-GB" sz="1300" dirty="0" smtClean="0">
                <a:solidFill>
                  <a:srgbClr val="009900"/>
                </a:solidFill>
              </a:rPr>
              <a:t>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that combine the two.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7308" y="4788024"/>
            <a:ext cx="2159566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Recap the Perfect Tense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(</a:t>
            </a:r>
            <a:r>
              <a:rPr lang="en-GB" sz="1300" dirty="0" err="1" smtClean="0">
                <a:solidFill>
                  <a:srgbClr val="009900"/>
                </a:solidFill>
              </a:rPr>
              <a:t>Reg</a:t>
            </a:r>
            <a:r>
              <a:rPr lang="en-GB" sz="1300" dirty="0" smtClean="0">
                <a:solidFill>
                  <a:srgbClr val="009900"/>
                </a:solidFill>
              </a:rPr>
              <a:t>, </a:t>
            </a:r>
            <a:r>
              <a:rPr lang="en-GB" sz="1300" dirty="0" err="1" smtClean="0">
                <a:solidFill>
                  <a:srgbClr val="009900"/>
                </a:solidFill>
              </a:rPr>
              <a:t>Irreg</a:t>
            </a:r>
            <a:r>
              <a:rPr lang="en-GB" sz="1300" dirty="0" smtClean="0">
                <a:solidFill>
                  <a:srgbClr val="009900"/>
                </a:solidFill>
              </a:rPr>
              <a:t>, </a:t>
            </a:r>
            <a:r>
              <a:rPr lang="en-GB" sz="1300" dirty="0" err="1" smtClean="0">
                <a:solidFill>
                  <a:srgbClr val="009900"/>
                </a:solidFill>
              </a:rPr>
              <a:t>Être</a:t>
            </a:r>
            <a:r>
              <a:rPr lang="en-GB" sz="1300" dirty="0" smtClean="0">
                <a:solidFill>
                  <a:srgbClr val="009900"/>
                </a:solidFill>
              </a:rPr>
              <a:t>      </a:t>
            </a:r>
          </a:p>
          <a:p>
            <a:pPr algn="ctr"/>
            <a:r>
              <a:rPr lang="en-GB" sz="1300" dirty="0" smtClean="0">
                <a:solidFill>
                  <a:srgbClr val="009900"/>
                </a:solidFill>
              </a:rPr>
              <a:t>verbs, Reflexives) on</a:t>
            </a:r>
            <a:endParaRPr lang="en-GB" sz="1300" dirty="0" smtClean="0">
              <a:solidFill>
                <a:srgbClr val="009900"/>
              </a:solidFill>
            </a:endParaRPr>
          </a:p>
          <a:p>
            <a:pPr algn="ctr"/>
            <a:r>
              <a:rPr lang="en-GB" sz="1200" dirty="0" smtClean="0">
                <a:solidFill>
                  <a:srgbClr val="009900"/>
                </a:solidFill>
                <a:hlinkClick r:id="rId2"/>
              </a:rPr>
              <a:t>www.languagesonline.org.uk</a:t>
            </a:r>
            <a:r>
              <a:rPr lang="en-GB" sz="1300" dirty="0" smtClean="0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8640" y="3447455"/>
            <a:ext cx="195277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Brainstorm adjectives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(M &amp; F) describing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someone’s personality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624" y="107504"/>
            <a:ext cx="220284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00FF"/>
                </a:solidFill>
              </a:rPr>
              <a:t>Play </a:t>
            </a:r>
            <a:r>
              <a:rPr lang="en-GB" sz="1300" b="1" dirty="0" smtClean="0">
                <a:solidFill>
                  <a:srgbClr val="0000FF"/>
                </a:solidFill>
              </a:rPr>
              <a:t>word families</a:t>
            </a:r>
            <a:r>
              <a:rPr lang="en-GB" sz="1300" dirty="0" smtClean="0">
                <a:solidFill>
                  <a:srgbClr val="0000FF"/>
                </a:solidFill>
              </a:rPr>
              <a:t>: think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of 5 nouns </a:t>
            </a:r>
            <a:r>
              <a:rPr lang="en-GB" sz="1300" dirty="0" err="1" smtClean="0">
                <a:solidFill>
                  <a:srgbClr val="0000FF"/>
                </a:solidFill>
              </a:rPr>
              <a:t>eg</a:t>
            </a:r>
            <a:r>
              <a:rPr lang="en-GB" sz="1300" dirty="0" smtClean="0">
                <a:solidFill>
                  <a:srgbClr val="0000FF"/>
                </a:solidFill>
              </a:rPr>
              <a:t> </a:t>
            </a:r>
            <a:r>
              <a:rPr lang="en-GB" sz="1300" i="1" dirty="0" smtClean="0">
                <a:solidFill>
                  <a:srgbClr val="0000FF"/>
                </a:solidFill>
              </a:rPr>
              <a:t>la </a:t>
            </a:r>
            <a:r>
              <a:rPr lang="en-GB" sz="1300" i="1" dirty="0" err="1" smtClean="0">
                <a:solidFill>
                  <a:srgbClr val="0000FF"/>
                </a:solidFill>
              </a:rPr>
              <a:t>liberté</a:t>
            </a:r>
            <a:r>
              <a:rPr lang="en-GB" sz="1300" i="1" dirty="0" smtClean="0">
                <a:solidFill>
                  <a:srgbClr val="0000FF"/>
                </a:solidFill>
              </a:rPr>
              <a:t> .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U</a:t>
            </a:r>
            <a:r>
              <a:rPr lang="en-GB" sz="1300" dirty="0" smtClean="0">
                <a:solidFill>
                  <a:srgbClr val="0000FF"/>
                </a:solidFill>
              </a:rPr>
              <a:t>se a dictionary to find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a verb and an adjective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that come from the same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root  </a:t>
            </a:r>
            <a:r>
              <a:rPr lang="en-GB" sz="1300" dirty="0" err="1" smtClean="0">
                <a:solidFill>
                  <a:srgbClr val="0000FF"/>
                </a:solidFill>
              </a:rPr>
              <a:t>eg</a:t>
            </a:r>
            <a:r>
              <a:rPr lang="en-GB" sz="1300" i="1" dirty="0" smtClean="0">
                <a:solidFill>
                  <a:srgbClr val="0000FF"/>
                </a:solidFill>
              </a:rPr>
              <a:t> </a:t>
            </a:r>
            <a:r>
              <a:rPr lang="en-GB" sz="1300" i="1" dirty="0" err="1" smtClean="0">
                <a:solidFill>
                  <a:srgbClr val="0000FF"/>
                </a:solidFill>
              </a:rPr>
              <a:t>libérer</a:t>
            </a:r>
            <a:r>
              <a:rPr lang="en-GB" sz="1300" i="1" dirty="0" smtClean="0">
                <a:solidFill>
                  <a:srgbClr val="0000FF"/>
                </a:solidFill>
              </a:rPr>
              <a:t>, </a:t>
            </a:r>
            <a:r>
              <a:rPr lang="en-GB" sz="1300" i="1" dirty="0" err="1" smtClean="0">
                <a:solidFill>
                  <a:srgbClr val="0000FF"/>
                </a:solidFill>
              </a:rPr>
              <a:t>libre</a:t>
            </a:r>
            <a:endParaRPr lang="en-GB" sz="1300" i="1" dirty="0">
              <a:solidFill>
                <a:srgbClr val="0000FF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9405" y="7812360"/>
            <a:ext cx="1943161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H</a:t>
            </a:r>
            <a:r>
              <a:rPr lang="en-GB" sz="1300" dirty="0" smtClean="0">
                <a:solidFill>
                  <a:srgbClr val="0000FF"/>
                </a:solidFill>
              </a:rPr>
              <a:t>ow many intensifiers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can you think of?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(very, completely…)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Do some research and </a:t>
            </a:r>
          </a:p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add to your list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25083" y="4775537"/>
            <a:ext cx="22445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0000FF"/>
                </a:solidFill>
              </a:rPr>
              <a:t>Les </a:t>
            </a:r>
            <a:r>
              <a:rPr lang="en-GB" sz="1300" dirty="0" err="1" smtClean="0">
                <a:solidFill>
                  <a:srgbClr val="0000FF"/>
                </a:solidFill>
              </a:rPr>
              <a:t>opposés</a:t>
            </a:r>
            <a:endParaRPr lang="en-GB" sz="1300" dirty="0" smtClean="0">
              <a:solidFill>
                <a:srgbClr val="0000FF"/>
              </a:solidFill>
            </a:endParaRPr>
          </a:p>
          <a:p>
            <a:r>
              <a:rPr lang="en-GB" sz="1300" dirty="0" smtClean="0">
                <a:solidFill>
                  <a:srgbClr val="0000FF"/>
                </a:solidFill>
              </a:rPr>
              <a:t>Write a list of 15 pairs of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nouns: </a:t>
            </a:r>
          </a:p>
          <a:p>
            <a:r>
              <a:rPr lang="en-GB" sz="1300" dirty="0" smtClean="0">
                <a:solidFill>
                  <a:srgbClr val="0000FF"/>
                </a:solidFill>
              </a:rPr>
              <a:t>le jour / la </a:t>
            </a:r>
            <a:r>
              <a:rPr lang="en-GB" sz="1300" dirty="0" err="1" smtClean="0">
                <a:solidFill>
                  <a:srgbClr val="0000FF"/>
                </a:solidFill>
              </a:rPr>
              <a:t>nuit</a:t>
            </a:r>
            <a:endParaRPr lang="en-GB" sz="1300" dirty="0" smtClean="0">
              <a:solidFill>
                <a:srgbClr val="0000FF"/>
              </a:solidFill>
            </a:endParaRPr>
          </a:p>
          <a:p>
            <a:r>
              <a:rPr lang="en-GB" sz="1300" dirty="0" smtClean="0">
                <a:solidFill>
                  <a:srgbClr val="0000FF"/>
                </a:solidFill>
              </a:rPr>
              <a:t>le </a:t>
            </a:r>
            <a:r>
              <a:rPr lang="en-GB" sz="1300" dirty="0" err="1" smtClean="0">
                <a:solidFill>
                  <a:srgbClr val="0000FF"/>
                </a:solidFill>
              </a:rPr>
              <a:t>collège</a:t>
            </a:r>
            <a:r>
              <a:rPr lang="en-GB" sz="1300" dirty="0" smtClean="0">
                <a:solidFill>
                  <a:srgbClr val="0000FF"/>
                </a:solidFill>
              </a:rPr>
              <a:t> /  les </a:t>
            </a:r>
            <a:r>
              <a:rPr lang="en-GB" sz="1300" dirty="0" err="1" smtClean="0">
                <a:solidFill>
                  <a:srgbClr val="0000FF"/>
                </a:solidFill>
              </a:rPr>
              <a:t>vacances</a:t>
            </a:r>
            <a:endParaRPr lang="en-GB" sz="1300" dirty="0">
              <a:solidFill>
                <a:srgbClr val="0000FF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36791" y="1619672"/>
            <a:ext cx="2356735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Practise the </a:t>
            </a:r>
            <a:r>
              <a:rPr lang="en-GB" sz="1300" b="1" dirty="0" smtClean="0">
                <a:solidFill>
                  <a:srgbClr val="FF33CC"/>
                </a:solidFill>
              </a:rPr>
              <a:t>–IEN </a:t>
            </a:r>
            <a:r>
              <a:rPr lang="en-GB" sz="1300" dirty="0" smtClean="0">
                <a:solidFill>
                  <a:srgbClr val="FF33CC"/>
                </a:solidFill>
              </a:rPr>
              <a:t>sound: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très</a:t>
            </a:r>
            <a:r>
              <a:rPr lang="en-GB" sz="1300" dirty="0" smtClean="0">
                <a:solidFill>
                  <a:srgbClr val="FF33CC"/>
                </a:solidFill>
              </a:rPr>
              <a:t> </a:t>
            </a:r>
            <a:r>
              <a:rPr lang="en-GB" sz="1300" dirty="0" err="1" smtClean="0">
                <a:solidFill>
                  <a:srgbClr val="FF33CC"/>
                </a:solidFill>
              </a:rPr>
              <a:t>bien</a:t>
            </a:r>
            <a:r>
              <a:rPr lang="en-GB" sz="1300" dirty="0" smtClean="0">
                <a:solidFill>
                  <a:srgbClr val="FF33CC"/>
                </a:solidFill>
              </a:rPr>
              <a:t>, un </a:t>
            </a:r>
            <a:r>
              <a:rPr lang="en-GB" sz="1300" dirty="0" err="1" smtClean="0">
                <a:solidFill>
                  <a:srgbClr val="FF33CC"/>
                </a:solidFill>
              </a:rPr>
              <a:t>chien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rien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tiens</a:t>
            </a:r>
            <a:r>
              <a:rPr lang="en-GB" sz="1300" dirty="0" smtClean="0">
                <a:solidFill>
                  <a:srgbClr val="FF33CC"/>
                </a:solidFill>
              </a:rPr>
              <a:t>! </a:t>
            </a:r>
            <a:r>
              <a:rPr lang="en-GB" sz="1300" dirty="0" err="1" smtClean="0">
                <a:solidFill>
                  <a:srgbClr val="FF33CC"/>
                </a:solidFill>
              </a:rPr>
              <a:t>musicien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australien</a:t>
            </a:r>
            <a:r>
              <a:rPr lang="en-GB" sz="1300" dirty="0" smtClean="0">
                <a:solidFill>
                  <a:srgbClr val="FF33CC"/>
                </a:solidFill>
              </a:rPr>
              <a:t>.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Note how the addition of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-ne in the feminine changes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the sound – </a:t>
            </a:r>
            <a:r>
              <a:rPr lang="en-GB" sz="1300" dirty="0" err="1" smtClean="0">
                <a:solidFill>
                  <a:srgbClr val="FF33CC"/>
                </a:solidFill>
              </a:rPr>
              <a:t>musicienne</a:t>
            </a:r>
            <a:r>
              <a:rPr lang="en-GB" sz="1300" dirty="0" smtClean="0">
                <a:solidFill>
                  <a:srgbClr val="FF33CC"/>
                </a:solidFill>
              </a:rPr>
              <a:t> etc</a:t>
            </a:r>
          </a:p>
          <a:p>
            <a:endParaRPr lang="en-GB" sz="1300" dirty="0">
              <a:solidFill>
                <a:srgbClr val="FF33CC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624" y="6303674"/>
            <a:ext cx="2281394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Practise the </a:t>
            </a:r>
            <a:r>
              <a:rPr lang="en-GB" sz="1300" b="1" dirty="0" smtClean="0">
                <a:solidFill>
                  <a:srgbClr val="FF33CC"/>
                </a:solidFill>
              </a:rPr>
              <a:t>–EUR </a:t>
            </a:r>
            <a:r>
              <a:rPr lang="en-GB" sz="1300" dirty="0" smtClean="0">
                <a:solidFill>
                  <a:srgbClr val="FF33CC"/>
                </a:solidFill>
              </a:rPr>
              <a:t>sound: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un </a:t>
            </a:r>
            <a:r>
              <a:rPr lang="en-GB" sz="1300" dirty="0" err="1" smtClean="0">
                <a:solidFill>
                  <a:srgbClr val="FF33CC"/>
                </a:solidFill>
              </a:rPr>
              <a:t>chanteur</a:t>
            </a:r>
            <a:r>
              <a:rPr lang="en-GB" sz="1300" dirty="0" smtClean="0">
                <a:solidFill>
                  <a:srgbClr val="FF33CC"/>
                </a:solidFill>
              </a:rPr>
              <a:t>, du </a:t>
            </a:r>
            <a:r>
              <a:rPr lang="en-GB" sz="1300" dirty="0" err="1" smtClean="0">
                <a:solidFill>
                  <a:srgbClr val="FF33CC"/>
                </a:solidFill>
              </a:rPr>
              <a:t>beurre</a:t>
            </a:r>
            <a:r>
              <a:rPr lang="en-GB" sz="1300" dirty="0" smtClean="0">
                <a:solidFill>
                  <a:srgbClr val="FF33CC"/>
                </a:solidFill>
              </a:rPr>
              <a:t>,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un film </a:t>
            </a:r>
            <a:r>
              <a:rPr lang="en-GB" sz="1300" dirty="0" err="1" smtClean="0">
                <a:solidFill>
                  <a:srgbClr val="FF33CC"/>
                </a:solidFill>
              </a:rPr>
              <a:t>d’horreur</a:t>
            </a:r>
            <a:r>
              <a:rPr lang="en-GB" sz="1300" dirty="0" smtClean="0">
                <a:solidFill>
                  <a:srgbClr val="FF33CC"/>
                </a:solidFill>
              </a:rPr>
              <a:t>, </a:t>
            </a:r>
            <a:r>
              <a:rPr lang="en-GB" sz="1300" dirty="0" err="1" smtClean="0">
                <a:solidFill>
                  <a:srgbClr val="FF33CC"/>
                </a:solidFill>
              </a:rPr>
              <a:t>beurk</a:t>
            </a:r>
            <a:r>
              <a:rPr lang="en-GB" sz="1300" dirty="0" smtClean="0">
                <a:solidFill>
                  <a:srgbClr val="FF33CC"/>
                </a:solidFill>
              </a:rPr>
              <a:t>!</a:t>
            </a:r>
          </a:p>
          <a:p>
            <a:r>
              <a:rPr lang="en-GB" sz="1300" dirty="0" err="1" smtClean="0">
                <a:solidFill>
                  <a:srgbClr val="FF33CC"/>
                </a:solidFill>
              </a:rPr>
              <a:t>une</a:t>
            </a:r>
            <a:r>
              <a:rPr lang="en-GB" sz="1300" dirty="0" smtClean="0">
                <a:solidFill>
                  <a:srgbClr val="FF33CC"/>
                </a:solidFill>
              </a:rPr>
              <a:t> fleur. Can you come up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with 5 more?</a:t>
            </a:r>
          </a:p>
          <a:p>
            <a:endParaRPr lang="en-GB" sz="1300" dirty="0">
              <a:solidFill>
                <a:srgbClr val="FF33CC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283704" y="3079284"/>
            <a:ext cx="2297424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FF33CC"/>
                </a:solidFill>
              </a:rPr>
              <a:t>Make your pronunciation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of </a:t>
            </a:r>
            <a:r>
              <a:rPr lang="en-GB" sz="1300" b="1" dirty="0" smtClean="0">
                <a:solidFill>
                  <a:srgbClr val="FF33CC"/>
                </a:solidFill>
              </a:rPr>
              <a:t>–</a:t>
            </a:r>
            <a:r>
              <a:rPr lang="en-GB" sz="1300" b="1" dirty="0" err="1" smtClean="0">
                <a:solidFill>
                  <a:srgbClr val="FF33CC"/>
                </a:solidFill>
              </a:rPr>
              <a:t>tion</a:t>
            </a:r>
            <a:r>
              <a:rPr lang="en-GB" sz="1300" b="1" dirty="0" smtClean="0">
                <a:solidFill>
                  <a:srgbClr val="FF33CC"/>
                </a:solidFill>
              </a:rPr>
              <a:t> </a:t>
            </a:r>
            <a:r>
              <a:rPr lang="en-GB" sz="1300" dirty="0" smtClean="0">
                <a:solidFill>
                  <a:srgbClr val="FF33CC"/>
                </a:solidFill>
              </a:rPr>
              <a:t>(see-</a:t>
            </a:r>
            <a:r>
              <a:rPr lang="en-GB" sz="1300" b="1" dirty="0" err="1" smtClean="0">
                <a:solidFill>
                  <a:srgbClr val="FF33CC"/>
                </a:solidFill>
              </a:rPr>
              <a:t>ong</a:t>
            </a:r>
            <a:r>
              <a:rPr lang="en-GB" sz="1300" dirty="0" smtClean="0">
                <a:solidFill>
                  <a:srgbClr val="FF33CC"/>
                </a:solidFill>
              </a:rPr>
              <a:t>) sound 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really French. On Collins,</a:t>
            </a:r>
          </a:p>
          <a:p>
            <a:r>
              <a:rPr lang="en-GB" sz="1300" dirty="0" smtClean="0">
                <a:solidFill>
                  <a:srgbClr val="FF33CC"/>
                </a:solidFill>
              </a:rPr>
              <a:t>l</a:t>
            </a:r>
            <a:r>
              <a:rPr lang="en-GB" sz="1300" dirty="0" smtClean="0">
                <a:solidFill>
                  <a:srgbClr val="FF33CC"/>
                </a:solidFill>
              </a:rPr>
              <a:t>isten to and imitate:</a:t>
            </a:r>
          </a:p>
          <a:p>
            <a:r>
              <a:rPr lang="en-GB" sz="1300" i="1" dirty="0" err="1" smtClean="0">
                <a:solidFill>
                  <a:srgbClr val="FF33CC"/>
                </a:solidFill>
              </a:rPr>
              <a:t>l’équitation</a:t>
            </a:r>
            <a:r>
              <a:rPr lang="en-GB" sz="1300" i="1" dirty="0" smtClean="0">
                <a:solidFill>
                  <a:srgbClr val="FF33CC"/>
                </a:solidFill>
              </a:rPr>
              <a:t>, la </a:t>
            </a:r>
            <a:r>
              <a:rPr lang="en-GB" sz="1300" i="1" dirty="0" err="1" smtClean="0">
                <a:solidFill>
                  <a:srgbClr val="FF33CC"/>
                </a:solidFill>
              </a:rPr>
              <a:t>natation</a:t>
            </a:r>
            <a:r>
              <a:rPr lang="en-GB" sz="1300" i="1" dirty="0" smtClean="0">
                <a:solidFill>
                  <a:srgbClr val="FF33CC"/>
                </a:solidFill>
              </a:rPr>
              <a:t> </a:t>
            </a:r>
          </a:p>
          <a:p>
            <a:r>
              <a:rPr lang="en-GB" sz="1300" i="1" dirty="0" smtClean="0">
                <a:solidFill>
                  <a:srgbClr val="FF33CC"/>
                </a:solidFill>
              </a:rPr>
              <a:t>les </a:t>
            </a:r>
            <a:r>
              <a:rPr lang="en-GB" sz="1300" i="1" dirty="0" err="1" smtClean="0">
                <a:solidFill>
                  <a:srgbClr val="FF33CC"/>
                </a:solidFill>
              </a:rPr>
              <a:t>informations</a:t>
            </a:r>
            <a:r>
              <a:rPr lang="en-GB" sz="1300" i="1" dirty="0" smtClean="0">
                <a:solidFill>
                  <a:srgbClr val="FF33CC"/>
                </a:solidFill>
              </a:rPr>
              <a:t>, attention,</a:t>
            </a:r>
          </a:p>
          <a:p>
            <a:r>
              <a:rPr lang="en-GB" sz="1300" i="1" dirty="0" smtClean="0">
                <a:solidFill>
                  <a:srgbClr val="FF33CC"/>
                </a:solidFill>
              </a:rPr>
              <a:t>un film </a:t>
            </a:r>
            <a:r>
              <a:rPr lang="en-GB" sz="1300" i="1" dirty="0" err="1" smtClean="0">
                <a:solidFill>
                  <a:srgbClr val="FF33CC"/>
                </a:solidFill>
              </a:rPr>
              <a:t>d’action</a:t>
            </a:r>
            <a:r>
              <a:rPr lang="en-GB" sz="1300" i="1" dirty="0" smtClean="0">
                <a:solidFill>
                  <a:srgbClr val="FF33CC"/>
                </a:solidFill>
              </a:rPr>
              <a:t>, national</a:t>
            </a:r>
            <a:endParaRPr lang="en-GB" sz="1300" i="1" dirty="0">
              <a:solidFill>
                <a:srgbClr val="FF33CC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73599" y="182994"/>
            <a:ext cx="213552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7030A0"/>
                </a:solidFill>
              </a:rPr>
              <a:t>Listen for gist and read 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along to the  Journal en </a:t>
            </a:r>
          </a:p>
          <a:p>
            <a:r>
              <a:rPr lang="en-GB" sz="1300" dirty="0" err="1" smtClean="0">
                <a:solidFill>
                  <a:srgbClr val="7030A0"/>
                </a:solidFill>
              </a:rPr>
              <a:t>français</a:t>
            </a:r>
            <a:r>
              <a:rPr lang="en-GB" sz="1300" dirty="0" smtClean="0">
                <a:solidFill>
                  <a:srgbClr val="7030A0"/>
                </a:solidFill>
              </a:rPr>
              <a:t> facile on</a:t>
            </a:r>
            <a:endParaRPr lang="en-GB" sz="1400" dirty="0" smtClean="0">
              <a:hlinkClick r:id="rId3"/>
            </a:endParaRPr>
          </a:p>
          <a:p>
            <a:r>
              <a:rPr lang="en-GB" sz="1300" dirty="0" smtClean="0">
                <a:hlinkClick r:id="rId3"/>
              </a:rPr>
              <a:t>https</a:t>
            </a:r>
            <a:r>
              <a:rPr lang="en-GB" sz="1300" dirty="0" smtClean="0">
                <a:hlinkClick r:id="rId3"/>
              </a:rPr>
              <a:t>://</a:t>
            </a:r>
            <a:r>
              <a:rPr lang="en-GB" sz="1300" dirty="0" smtClean="0">
                <a:hlinkClick r:id="rId3"/>
              </a:rPr>
              <a:t>savoirs.rfi.fr/fr</a:t>
            </a:r>
            <a:endParaRPr lang="en-GB" sz="1300" dirty="0" smtClean="0"/>
          </a:p>
          <a:p>
            <a:r>
              <a:rPr lang="en-GB" sz="1300" dirty="0" smtClean="0">
                <a:solidFill>
                  <a:srgbClr val="7030A0"/>
                </a:solidFill>
              </a:rPr>
              <a:t>D</a:t>
            </a:r>
            <a:r>
              <a:rPr lang="en-GB" sz="1300" dirty="0" smtClean="0">
                <a:solidFill>
                  <a:srgbClr val="7030A0"/>
                </a:solidFill>
              </a:rPr>
              <a:t>on’t worry about under-</a:t>
            </a:r>
          </a:p>
          <a:p>
            <a:r>
              <a:rPr lang="en-GB" sz="1300" dirty="0" smtClean="0">
                <a:solidFill>
                  <a:srgbClr val="7030A0"/>
                </a:solidFill>
              </a:rPr>
              <a:t>standing every word</a:t>
            </a:r>
            <a:endParaRPr lang="en-GB" sz="1300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76872" y="1691680"/>
            <a:ext cx="222048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Speaking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“</a:t>
            </a:r>
            <a:r>
              <a:rPr lang="en-GB" sz="1300" dirty="0" err="1" smtClean="0">
                <a:solidFill>
                  <a:srgbClr val="7030A0"/>
                </a:solidFill>
              </a:rPr>
              <a:t>Juste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r>
              <a:rPr lang="en-GB" sz="1300" dirty="0" err="1" smtClean="0">
                <a:solidFill>
                  <a:srgbClr val="7030A0"/>
                </a:solidFill>
              </a:rPr>
              <a:t>une</a:t>
            </a:r>
            <a:r>
              <a:rPr lang="en-GB" sz="1300" dirty="0" smtClean="0">
                <a:solidFill>
                  <a:srgbClr val="7030A0"/>
                </a:solidFill>
              </a:rPr>
              <a:t> minute”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To develop your fluency,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c</a:t>
            </a:r>
            <a:r>
              <a:rPr lang="en-GB" sz="1300" dirty="0" smtClean="0">
                <a:solidFill>
                  <a:srgbClr val="7030A0"/>
                </a:solidFill>
              </a:rPr>
              <a:t>an you speak for 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one minute on the topic of</a:t>
            </a:r>
          </a:p>
          <a:p>
            <a:pPr algn="ctr"/>
            <a:r>
              <a:rPr lang="en-GB" sz="1300" b="1" dirty="0" err="1" smtClean="0">
                <a:solidFill>
                  <a:srgbClr val="7030A0"/>
                </a:solidFill>
              </a:rPr>
              <a:t>Mes</a:t>
            </a:r>
            <a:r>
              <a:rPr lang="en-GB" sz="1300" b="1" dirty="0" smtClean="0">
                <a:solidFill>
                  <a:srgbClr val="7030A0"/>
                </a:solidFill>
              </a:rPr>
              <a:t> </a:t>
            </a:r>
            <a:r>
              <a:rPr lang="en-GB" sz="1300" b="1" dirty="0" err="1" smtClean="0">
                <a:solidFill>
                  <a:srgbClr val="7030A0"/>
                </a:solidFill>
              </a:rPr>
              <a:t>passe</a:t>
            </a:r>
            <a:r>
              <a:rPr lang="en-GB" sz="1300" b="1" dirty="0" smtClean="0">
                <a:solidFill>
                  <a:srgbClr val="7030A0"/>
                </a:solidFill>
              </a:rPr>
              <a:t>-temps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88640" y="7615788"/>
            <a:ext cx="2220480" cy="14927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Speaking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“</a:t>
            </a:r>
            <a:r>
              <a:rPr lang="en-GB" sz="1300" dirty="0" err="1" smtClean="0">
                <a:solidFill>
                  <a:srgbClr val="7030A0"/>
                </a:solidFill>
              </a:rPr>
              <a:t>Juste</a:t>
            </a:r>
            <a:r>
              <a:rPr lang="en-GB" sz="1300" dirty="0" smtClean="0">
                <a:solidFill>
                  <a:srgbClr val="7030A0"/>
                </a:solidFill>
              </a:rPr>
              <a:t> </a:t>
            </a:r>
            <a:r>
              <a:rPr lang="en-GB" sz="1300" dirty="0" err="1" smtClean="0">
                <a:solidFill>
                  <a:srgbClr val="7030A0"/>
                </a:solidFill>
              </a:rPr>
              <a:t>une</a:t>
            </a:r>
            <a:r>
              <a:rPr lang="en-GB" sz="1300" dirty="0" smtClean="0">
                <a:solidFill>
                  <a:srgbClr val="7030A0"/>
                </a:solidFill>
              </a:rPr>
              <a:t> minute”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To develop your fluency,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c</a:t>
            </a:r>
            <a:r>
              <a:rPr lang="en-GB" sz="1300" dirty="0" smtClean="0">
                <a:solidFill>
                  <a:srgbClr val="7030A0"/>
                </a:solidFill>
              </a:rPr>
              <a:t>an you speak for </a:t>
            </a:r>
          </a:p>
          <a:p>
            <a:pPr algn="ctr"/>
            <a:r>
              <a:rPr lang="en-GB" sz="1300" dirty="0" smtClean="0">
                <a:solidFill>
                  <a:srgbClr val="7030A0"/>
                </a:solidFill>
              </a:rPr>
              <a:t>one minute on the topic of</a:t>
            </a:r>
          </a:p>
          <a:p>
            <a:pPr algn="ctr"/>
            <a:r>
              <a:rPr lang="en-GB" sz="1300" b="1" dirty="0" smtClean="0">
                <a:solidFill>
                  <a:srgbClr val="7030A0"/>
                </a:solidFill>
              </a:rPr>
              <a:t>Les </a:t>
            </a:r>
            <a:r>
              <a:rPr lang="en-GB" sz="1300" b="1" dirty="0" err="1" smtClean="0">
                <a:solidFill>
                  <a:srgbClr val="7030A0"/>
                </a:solidFill>
              </a:rPr>
              <a:t>problèmes</a:t>
            </a:r>
            <a:r>
              <a:rPr lang="en-GB" sz="1300" b="1" dirty="0" smtClean="0">
                <a:solidFill>
                  <a:srgbClr val="7030A0"/>
                </a:solidFill>
              </a:rPr>
              <a:t> de </a:t>
            </a:r>
          </a:p>
          <a:p>
            <a:pPr algn="ctr"/>
            <a:r>
              <a:rPr lang="en-GB" sz="1300" b="1" dirty="0" err="1" smtClean="0">
                <a:solidFill>
                  <a:srgbClr val="7030A0"/>
                </a:solidFill>
              </a:rPr>
              <a:t>l’environnement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8579" y="1763688"/>
            <a:ext cx="211628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9900"/>
                </a:solidFill>
              </a:rPr>
              <a:t>Recap the Present Tense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of regular –</a:t>
            </a:r>
            <a:r>
              <a:rPr lang="en-GB" sz="1300" dirty="0" err="1" smtClean="0">
                <a:solidFill>
                  <a:srgbClr val="009900"/>
                </a:solidFill>
              </a:rPr>
              <a:t>er</a:t>
            </a:r>
            <a:r>
              <a:rPr lang="en-GB" sz="1300" dirty="0" smtClean="0">
                <a:solidFill>
                  <a:srgbClr val="009900"/>
                </a:solidFill>
              </a:rPr>
              <a:t>, -</a:t>
            </a:r>
            <a:r>
              <a:rPr lang="en-GB" sz="1300" dirty="0" err="1" smtClean="0">
                <a:solidFill>
                  <a:srgbClr val="009900"/>
                </a:solidFill>
              </a:rPr>
              <a:t>ir</a:t>
            </a:r>
            <a:r>
              <a:rPr lang="en-GB" sz="1300" dirty="0" smtClean="0">
                <a:solidFill>
                  <a:srgbClr val="009900"/>
                </a:solidFill>
              </a:rPr>
              <a:t> &amp; -re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verbs and brainstorm a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list of infinitives for </a:t>
            </a:r>
          </a:p>
          <a:p>
            <a:r>
              <a:rPr lang="en-GB" sz="1300" dirty="0" smtClean="0">
                <a:solidFill>
                  <a:srgbClr val="009900"/>
                </a:solidFill>
              </a:rPr>
              <a:t>each type</a:t>
            </a:r>
            <a:endParaRPr lang="en-GB" sz="1300" dirty="0">
              <a:solidFill>
                <a:srgbClr val="0099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348880" y="4719498"/>
            <a:ext cx="202811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7030A0"/>
                </a:solidFill>
              </a:rPr>
              <a:t>Translation Fr </a:t>
            </a:r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 Eng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Complete a translation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task  from your GCSE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text book /  revision 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booklet. Take care over</a:t>
            </a:r>
          </a:p>
          <a:p>
            <a:r>
              <a:rPr lang="en-GB" sz="1300" dirty="0" smtClean="0">
                <a:solidFill>
                  <a:srgbClr val="7030A0"/>
                </a:solidFill>
                <a:sym typeface="Wingdings" pitchFamily="2" charset="2"/>
              </a:rPr>
              <a:t>tenses. </a:t>
            </a:r>
            <a:endParaRPr lang="en-GB" sz="1300" dirty="0">
              <a:solidFill>
                <a:srgbClr val="7030A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86484" y="6231666"/>
            <a:ext cx="222689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>
                <a:solidFill>
                  <a:srgbClr val="00B0F0"/>
                </a:solidFill>
              </a:rPr>
              <a:t>Practise the </a:t>
            </a:r>
            <a:r>
              <a:rPr lang="en-GB" sz="1300" b="1" dirty="0" smtClean="0">
                <a:solidFill>
                  <a:srgbClr val="00B0F0"/>
                </a:solidFill>
              </a:rPr>
              <a:t>–AIL- </a:t>
            </a:r>
            <a:r>
              <a:rPr lang="en-GB" sz="1300" dirty="0" smtClean="0">
                <a:solidFill>
                  <a:srgbClr val="00B0F0"/>
                </a:solidFill>
              </a:rPr>
              <a:t>sound:</a:t>
            </a:r>
          </a:p>
          <a:p>
            <a:r>
              <a:rPr lang="en-GB" sz="1300" dirty="0" err="1" smtClean="0">
                <a:solidFill>
                  <a:srgbClr val="00B0F0"/>
                </a:solidFill>
              </a:rPr>
              <a:t>l’ail</a:t>
            </a:r>
            <a:r>
              <a:rPr lang="en-GB" sz="1300" dirty="0" smtClean="0">
                <a:solidFill>
                  <a:srgbClr val="00B0F0"/>
                </a:solidFill>
              </a:rPr>
              <a:t>, le travail,</a:t>
            </a:r>
            <a:r>
              <a:rPr lang="en-GB" sz="1300" dirty="0" smtClean="0">
                <a:solidFill>
                  <a:srgbClr val="00B0F0"/>
                </a:solidFill>
              </a:rPr>
              <a:t> </a:t>
            </a:r>
            <a:r>
              <a:rPr lang="en-GB" sz="1300" dirty="0" err="1" smtClean="0">
                <a:solidFill>
                  <a:srgbClr val="00B0F0"/>
                </a:solidFill>
              </a:rPr>
              <a:t>travailler</a:t>
            </a:r>
            <a:endParaRPr lang="en-GB" sz="1300" dirty="0" smtClean="0">
              <a:solidFill>
                <a:srgbClr val="00B0F0"/>
              </a:solidFill>
            </a:endParaRPr>
          </a:p>
          <a:p>
            <a:r>
              <a:rPr lang="en-GB" sz="1300" dirty="0" err="1" smtClean="0">
                <a:solidFill>
                  <a:srgbClr val="00B0F0"/>
                </a:solidFill>
              </a:rPr>
              <a:t>une</a:t>
            </a:r>
            <a:r>
              <a:rPr lang="en-GB" sz="1300" dirty="0" smtClean="0">
                <a:solidFill>
                  <a:srgbClr val="00B0F0"/>
                </a:solidFill>
              </a:rPr>
              <a:t> </a:t>
            </a:r>
            <a:r>
              <a:rPr lang="en-GB" sz="1300" dirty="0" err="1" smtClean="0">
                <a:solidFill>
                  <a:srgbClr val="00B0F0"/>
                </a:solidFill>
              </a:rPr>
              <a:t>bataille</a:t>
            </a:r>
            <a:r>
              <a:rPr lang="en-GB" sz="1300" dirty="0" smtClean="0">
                <a:solidFill>
                  <a:srgbClr val="00B0F0"/>
                </a:solidFill>
              </a:rPr>
              <a:t>, un </a:t>
            </a:r>
            <a:r>
              <a:rPr lang="en-GB" sz="1300" dirty="0" err="1" smtClean="0">
                <a:solidFill>
                  <a:srgbClr val="00B0F0"/>
                </a:solidFill>
              </a:rPr>
              <a:t>détail</a:t>
            </a:r>
            <a:endParaRPr lang="en-GB" sz="1300" dirty="0" smtClean="0">
              <a:solidFill>
                <a:srgbClr val="00B0F0"/>
              </a:solidFill>
            </a:endParaRPr>
          </a:p>
          <a:p>
            <a:r>
              <a:rPr lang="en-GB" sz="1300" dirty="0" smtClean="0">
                <a:solidFill>
                  <a:srgbClr val="00B0F0"/>
                </a:solidFill>
              </a:rPr>
              <a:t>de </a:t>
            </a:r>
            <a:r>
              <a:rPr lang="en-GB" sz="1300" dirty="0" err="1" smtClean="0">
                <a:solidFill>
                  <a:srgbClr val="00B0F0"/>
                </a:solidFill>
              </a:rPr>
              <a:t>taille</a:t>
            </a:r>
            <a:r>
              <a:rPr lang="en-GB" sz="1300" dirty="0" smtClean="0">
                <a:solidFill>
                  <a:srgbClr val="00B0F0"/>
                </a:solidFill>
              </a:rPr>
              <a:t> </a:t>
            </a:r>
            <a:r>
              <a:rPr lang="en-GB" sz="1300" dirty="0" err="1" smtClean="0">
                <a:solidFill>
                  <a:srgbClr val="00B0F0"/>
                </a:solidFill>
              </a:rPr>
              <a:t>moyenne</a:t>
            </a:r>
            <a:endParaRPr lang="en-GB" sz="1300" dirty="0" smtClean="0">
              <a:solidFill>
                <a:srgbClr val="00B0F0"/>
              </a:solidFill>
            </a:endParaRPr>
          </a:p>
          <a:p>
            <a:r>
              <a:rPr lang="en-GB" sz="1300" dirty="0" smtClean="0">
                <a:solidFill>
                  <a:srgbClr val="00B0F0"/>
                </a:solidFill>
              </a:rPr>
              <a:t>un maillot de </a:t>
            </a:r>
            <a:r>
              <a:rPr lang="en-GB" sz="1300" dirty="0" err="1" smtClean="0">
                <a:solidFill>
                  <a:srgbClr val="00B0F0"/>
                </a:solidFill>
              </a:rPr>
              <a:t>bain</a:t>
            </a:r>
            <a:endParaRPr lang="en-GB" sz="1300" dirty="0" smtClean="0">
              <a:solidFill>
                <a:srgbClr val="00B0F0"/>
              </a:solidFill>
            </a:endParaRPr>
          </a:p>
          <a:p>
            <a:r>
              <a:rPr lang="en-GB" sz="1300" dirty="0" smtClean="0">
                <a:solidFill>
                  <a:srgbClr val="00B0F0"/>
                </a:solidFill>
              </a:rPr>
              <a:t>le </a:t>
            </a:r>
            <a:r>
              <a:rPr lang="en-GB" sz="1300" dirty="0" err="1" smtClean="0">
                <a:solidFill>
                  <a:srgbClr val="00B0F0"/>
                </a:solidFill>
              </a:rPr>
              <a:t>revers</a:t>
            </a:r>
            <a:r>
              <a:rPr lang="en-GB" sz="1300" dirty="0" smtClean="0">
                <a:solidFill>
                  <a:srgbClr val="00B0F0"/>
                </a:solidFill>
              </a:rPr>
              <a:t> de la </a:t>
            </a:r>
            <a:r>
              <a:rPr lang="en-GB" sz="1300" dirty="0" err="1" smtClean="0">
                <a:solidFill>
                  <a:srgbClr val="00B0F0"/>
                </a:solidFill>
              </a:rPr>
              <a:t>médaille</a:t>
            </a:r>
            <a:endParaRPr lang="en-GB" sz="13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Jo">
      <a:majorFont>
        <a:latin typeface="Comic Sans MS"/>
        <a:ea typeface=""/>
        <a:cs typeface="Times New Roman"/>
      </a:majorFont>
      <a:minorFont>
        <a:latin typeface="Comic Sans MS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300"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1397</TotalTime>
  <Words>1326</Words>
  <Application>Microsoft Office PowerPoint</Application>
  <PresentationFormat>On-screen Show (4:3)</PresentationFormat>
  <Paragraphs>310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Theme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 Strudwick</dc:creator>
  <cp:lastModifiedBy>Jo Strudwick</cp:lastModifiedBy>
  <cp:revision>42</cp:revision>
  <dcterms:created xsi:type="dcterms:W3CDTF">2011-01-09T21:36:28Z</dcterms:created>
  <dcterms:modified xsi:type="dcterms:W3CDTF">2020-04-28T19:43:58Z</dcterms:modified>
</cp:coreProperties>
</file>